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5" r:id="rId10"/>
    <p:sldId id="264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57904-BF0C-4B33-B24D-C93F57D48CAE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DDB2-A837-4E40-AF0E-9423BBD1A4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57904-BF0C-4B33-B24D-C93F57D48CAE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DDB2-A837-4E40-AF0E-9423BBD1A4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57904-BF0C-4B33-B24D-C93F57D48CAE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DDB2-A837-4E40-AF0E-9423BBD1A4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57904-BF0C-4B33-B24D-C93F57D48CAE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DDB2-A837-4E40-AF0E-9423BBD1A4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57904-BF0C-4B33-B24D-C93F57D48CAE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DDB2-A837-4E40-AF0E-9423BBD1A4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57904-BF0C-4B33-B24D-C93F57D48CAE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DDB2-A837-4E40-AF0E-9423BBD1A4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57904-BF0C-4B33-B24D-C93F57D48CAE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DDB2-A837-4E40-AF0E-9423BBD1A4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57904-BF0C-4B33-B24D-C93F57D48CAE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DDB2-A837-4E40-AF0E-9423BBD1A4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57904-BF0C-4B33-B24D-C93F57D48CAE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DDB2-A837-4E40-AF0E-9423BBD1A4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57904-BF0C-4B33-B24D-C93F57D48CAE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DDB2-A837-4E40-AF0E-9423BBD1A4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57904-BF0C-4B33-B24D-C93F57D48CAE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DDB2-A837-4E40-AF0E-9423BBD1A4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6757904-BF0C-4B33-B24D-C93F57D48CAE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CE4DDB2-A837-4E40-AF0E-9423BBD1A4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&#1089;&#1077;&#1090;&#1077;&#1074;&#1080;&#1095;&#1086;&#1082;.&#1088;&#1092;/" TargetMode="External"/><Relationship Id="rId3" Type="http://schemas.openxmlformats.org/officeDocument/2006/relationships/hyperlink" Target="http://www.fid.su/projects/deti-v-internete" TargetMode="External"/><Relationship Id="rId7" Type="http://schemas.openxmlformats.org/officeDocument/2006/relationships/hyperlink" Target="http://i-deti.org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icrosoft.com/ru-ru/security/default.aspx" TargetMode="External"/><Relationship Id="rId5" Type="http://schemas.openxmlformats.org/officeDocument/2006/relationships/hyperlink" Target="http://ppt4web.ru/informatika/bezopasnyjj-internet.html" TargetMode="External"/><Relationship Id="rId10" Type="http://schemas.openxmlformats.org/officeDocument/2006/relationships/hyperlink" Target="http://www.safe-internet.ru/" TargetMode="External"/><Relationship Id="rId4" Type="http://schemas.openxmlformats.org/officeDocument/2006/relationships/hyperlink" Target="http://www.ligainternet.ru/" TargetMode="External"/><Relationship Id="rId9" Type="http://schemas.openxmlformats.org/officeDocument/2006/relationships/hyperlink" Target="http://www.igra-internet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437112"/>
            <a:ext cx="5688631" cy="201622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</a:rPr>
              <a:t>Команда </a:t>
            </a:r>
            <a:r>
              <a:rPr lang="ru-RU" sz="3600" b="1" dirty="0" smtClean="0">
                <a:solidFill>
                  <a:srgbClr val="0070C0"/>
                </a:solidFill>
              </a:rPr>
              <a:t>«</a:t>
            </a:r>
            <a:r>
              <a:rPr lang="ru-RU" sz="3600" b="1" dirty="0" err="1" smtClean="0">
                <a:solidFill>
                  <a:srgbClr val="0070C0"/>
                </a:solidFill>
              </a:rPr>
              <a:t>Кибердетки</a:t>
            </a:r>
            <a:r>
              <a:rPr lang="ru-RU" sz="3600" b="1" dirty="0" smtClean="0">
                <a:solidFill>
                  <a:srgbClr val="0070C0"/>
                </a:solidFill>
              </a:rPr>
              <a:t>»</a:t>
            </a:r>
          </a:p>
          <a:p>
            <a:r>
              <a:rPr lang="ru-RU" dirty="0" smtClean="0"/>
              <a:t>Воспитатель: Юсупова Елена Николаевна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175351" cy="3528392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1800" b="0" dirty="0">
                <a:solidFill>
                  <a:srgbClr val="002060"/>
                </a:solidFill>
                <a:effectLst/>
              </a:rPr>
              <a:t>Муниципальное бюджетное дошкольное образовательное учреждение – детский сад общеразвивающего вида с приоритетным осуществлением деятельности по художественно-эстетическому развитию воспитанников № </a:t>
            </a:r>
            <a:r>
              <a:rPr lang="ru-RU" sz="1800" b="0" dirty="0" smtClean="0">
                <a:solidFill>
                  <a:srgbClr val="002060"/>
                </a:solidFill>
                <a:effectLst/>
              </a:rPr>
              <a:t>424</a:t>
            </a:r>
            <a:br>
              <a:rPr lang="ru-RU" sz="1800" b="0" dirty="0" smtClean="0">
                <a:solidFill>
                  <a:srgbClr val="002060"/>
                </a:solidFill>
                <a:effectLst/>
              </a:rPr>
            </a:br>
            <a:r>
              <a:rPr lang="ru-RU" sz="1800" b="0" dirty="0">
                <a:effectLst/>
              </a:rPr>
              <a:t/>
            </a:r>
            <a:br>
              <a:rPr lang="ru-RU" sz="1800" b="0" dirty="0">
                <a:effectLst/>
              </a:rPr>
            </a:br>
            <a:r>
              <a:rPr lang="ru-RU" sz="1800" b="0" dirty="0" smtClean="0">
                <a:effectLst/>
              </a:rPr>
              <a:t/>
            </a:r>
            <a:br>
              <a:rPr lang="ru-RU" sz="1800" b="0" dirty="0" smtClean="0">
                <a:effectLst/>
              </a:rPr>
            </a:br>
            <a:r>
              <a:rPr lang="ru-RU" sz="1800" b="0" dirty="0">
                <a:effectLst/>
              </a:rPr>
              <a:t/>
            </a:r>
            <a:br>
              <a:rPr lang="ru-RU" sz="1800" b="0" dirty="0">
                <a:effectLst/>
              </a:rPr>
            </a:br>
            <a:r>
              <a:rPr lang="ru-RU" sz="3600" dirty="0" smtClean="0">
                <a:solidFill>
                  <a:schemeClr val="accent6"/>
                </a:solidFill>
                <a:effectLst/>
              </a:rPr>
              <a:t>Городской конкурс </a:t>
            </a:r>
            <a:br>
              <a:rPr lang="ru-RU" sz="3600" dirty="0" smtClean="0">
                <a:solidFill>
                  <a:schemeClr val="accent6"/>
                </a:solidFill>
                <a:effectLst/>
              </a:rPr>
            </a:br>
            <a:r>
              <a:rPr lang="ru-RU" sz="3600" dirty="0" smtClean="0">
                <a:solidFill>
                  <a:schemeClr val="accent6"/>
                </a:solidFill>
                <a:effectLst/>
              </a:rPr>
              <a:t>«Знатоки безопасности»</a:t>
            </a:r>
            <a:r>
              <a:rPr lang="ru-RU" sz="2400" dirty="0" smtClean="0">
                <a:solidFill>
                  <a:schemeClr val="accent6"/>
                </a:solidFill>
                <a:effectLst/>
              </a:rPr>
              <a:t/>
            </a:r>
            <a:br>
              <a:rPr lang="ru-RU" sz="2400" dirty="0" smtClean="0">
                <a:solidFill>
                  <a:schemeClr val="accent6"/>
                </a:solidFill>
                <a:effectLst/>
              </a:rPr>
            </a:br>
            <a:r>
              <a:rPr lang="ru-RU" sz="2400" dirty="0" smtClean="0">
                <a:solidFill>
                  <a:srgbClr val="00B050"/>
                </a:solidFill>
                <a:effectLst/>
              </a:rPr>
              <a:t>«Информационная безопасность»</a:t>
            </a: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4077072"/>
            <a:ext cx="2306030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54265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568952" cy="1656184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Создание «Свода правил»</a:t>
            </a:r>
          </a:p>
          <a:p>
            <a:pPr marL="45720" indent="0" algn="just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Для закрепления полученных знаний было принято решение создать </a:t>
            </a:r>
            <a:r>
              <a:rPr lang="ru-RU" sz="1800" b="1" dirty="0" smtClean="0">
                <a:solidFill>
                  <a:srgbClr val="0070C0"/>
                </a:solidFill>
              </a:rPr>
              <a:t>плакат «Правила безопасности в интернете». </a:t>
            </a:r>
            <a:r>
              <a:rPr lang="ru-RU" sz="1600" b="1" dirty="0" smtClean="0">
                <a:solidFill>
                  <a:srgbClr val="002060"/>
                </a:solidFill>
              </a:rPr>
              <a:t>С помощью картинок ребята распределили правила в два столбика: правильное и неправильное поведение в сети Интернет</a:t>
            </a:r>
            <a:r>
              <a:rPr lang="ru-RU" sz="1600" b="1" dirty="0" smtClean="0">
                <a:solidFill>
                  <a:srgbClr val="002060"/>
                </a:solidFill>
              </a:rPr>
              <a:t>. С данными правилами они познакомили своих друзей – ребят из подготовительной группы, ведь им совсем скоро в школу! 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988840"/>
            <a:ext cx="2088232" cy="46405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1988840"/>
            <a:ext cx="2077988" cy="4617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2060848"/>
            <a:ext cx="4283968" cy="19277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xmlns:pic="http://schemas.openxmlformats.org/drawingml/2006/picture" xmlns:lc="http://schemas.openxmlformats.org/drawingml/2006/lockedCanvas" val="0"/>
              </a:ext>
            </a:extLst>
          </a:blip>
          <a:srcRect l="38906" t="24209" r="34415"/>
          <a:stretch>
            <a:fillRect/>
          </a:stretch>
        </p:blipFill>
        <p:spPr>
          <a:xfrm>
            <a:off x="5868144" y="4149080"/>
            <a:ext cx="2088232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18501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660758"/>
            <a:ext cx="4824536" cy="2624226"/>
          </a:xfrm>
        </p:spPr>
        <p:txBody>
          <a:bodyPr/>
          <a:lstStyle/>
          <a:p>
            <a:pPr marL="0" indent="0" algn="l">
              <a:buNone/>
            </a:pPr>
            <a:r>
              <a:rPr lang="ru-RU" sz="1400" u="sng" dirty="0" smtClean="0">
                <a:solidFill>
                  <a:srgbClr val="00B050"/>
                </a:solidFill>
              </a:rPr>
              <a:t>Рекомендуем посмотреть следующие мультфильмы: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1. </a:t>
            </a:r>
            <a:r>
              <a:rPr lang="ru-RU" sz="1400" dirty="0" err="1" smtClean="0"/>
              <a:t>Фиксики</a:t>
            </a:r>
            <a:r>
              <a:rPr lang="ru-RU" sz="1400" dirty="0" smtClean="0"/>
              <a:t> «Интернет»</a:t>
            </a:r>
            <a:br>
              <a:rPr lang="ru-RU" sz="1400" dirty="0" smtClean="0"/>
            </a:br>
            <a:r>
              <a:rPr lang="ru-RU" sz="1400" dirty="0" smtClean="0"/>
              <a:t>2. </a:t>
            </a:r>
            <a:r>
              <a:rPr lang="ru-RU" sz="1400" dirty="0" err="1" smtClean="0"/>
              <a:t>Фиксики</a:t>
            </a:r>
            <a:r>
              <a:rPr lang="ru-RU" sz="1400" dirty="0" smtClean="0"/>
              <a:t>. </a:t>
            </a:r>
            <a:r>
              <a:rPr lang="ru-RU" sz="1400" dirty="0" err="1" smtClean="0"/>
              <a:t>Фикси</a:t>
            </a:r>
            <a:r>
              <a:rPr lang="ru-RU" sz="1400" dirty="0" smtClean="0"/>
              <a:t>-советы. Осторожней в интернете!</a:t>
            </a:r>
            <a:br>
              <a:rPr lang="ru-RU" sz="1400" dirty="0" smtClean="0"/>
            </a:br>
            <a:r>
              <a:rPr lang="ru-RU" sz="1400" dirty="0" smtClean="0"/>
              <a:t>3.Аркадий Паровозов спешит на помощь. «Осторожно компьютер и интернет», «Интернет и гаджеты»</a:t>
            </a:r>
            <a:br>
              <a:rPr lang="ru-RU" sz="1400" dirty="0" smtClean="0"/>
            </a:br>
            <a:r>
              <a:rPr lang="ru-RU" sz="1400" dirty="0" smtClean="0"/>
              <a:t>4.Смешарики. Азбука цифровой грамотности. Азбука интернета.</a:t>
            </a:r>
            <a:br>
              <a:rPr lang="ru-RU" sz="1400" dirty="0" smtClean="0"/>
            </a:br>
            <a:r>
              <a:rPr lang="ru-RU" sz="1400" dirty="0" smtClean="0"/>
              <a:t>5. Безопасность с Царевной.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764704"/>
            <a:ext cx="3816424" cy="158417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45720" indent="0" algn="ctr">
              <a:buNone/>
            </a:pPr>
            <a:r>
              <a:rPr lang="ru-RU" sz="2600" b="1" dirty="0" smtClean="0">
                <a:solidFill>
                  <a:srgbClr val="002060"/>
                </a:solidFill>
              </a:rPr>
              <a:t>После всех полученных знаний ребята с радостью посмотрели мультфильмы о пользе и вреде интернета. Вместе с </a:t>
            </a:r>
            <a:r>
              <a:rPr lang="ru-RU" sz="2600" b="1" dirty="0" err="1" smtClean="0">
                <a:solidFill>
                  <a:srgbClr val="002060"/>
                </a:solidFill>
              </a:rPr>
              <a:t>фиксипелками</a:t>
            </a:r>
            <a:r>
              <a:rPr lang="ru-RU" sz="2600" b="1" dirty="0" smtClean="0">
                <a:solidFill>
                  <a:srgbClr val="002060"/>
                </a:solidFill>
              </a:rPr>
              <a:t> вспомнили правила правильного поведения в интернете и то, чего нужно опасаться</a:t>
            </a:r>
            <a:r>
              <a:rPr lang="ru-RU" sz="2600" b="1" dirty="0" smtClean="0">
                <a:solidFill>
                  <a:srgbClr val="002060"/>
                </a:solidFill>
              </a:rPr>
              <a:t>.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3140968"/>
            <a:ext cx="7680854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39552" y="260648"/>
            <a:ext cx="7560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Просмотр познавательных образовательных </a:t>
            </a:r>
            <a:r>
              <a:rPr lang="ru-RU" sz="2000" b="1" dirty="0" err="1" smtClean="0">
                <a:solidFill>
                  <a:srgbClr val="C00000"/>
                </a:solidFill>
              </a:rPr>
              <a:t>мульфильмов</a:t>
            </a:r>
            <a:endParaRPr lang="ru-RU" sz="20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652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88640"/>
            <a:ext cx="8496944" cy="3456384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ru-RU" b="1" u="sng" dirty="0" smtClean="0">
                <a:solidFill>
                  <a:srgbClr val="C00000"/>
                </a:solidFill>
              </a:rPr>
              <a:t>Выводы по итогам проекта:</a:t>
            </a:r>
            <a:endParaRPr lang="ru-RU" b="1" u="sng" dirty="0" smtClean="0">
              <a:solidFill>
                <a:srgbClr val="C00000"/>
              </a:solidFill>
            </a:endParaRPr>
          </a:p>
          <a:p>
            <a:pPr marL="502920" indent="-457200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Взрослым необходимо ограничивать </a:t>
            </a:r>
            <a:r>
              <a:rPr lang="ru-RU" dirty="0" err="1" smtClean="0">
                <a:solidFill>
                  <a:srgbClr val="002060"/>
                </a:solidFill>
              </a:rPr>
              <a:t>времяпрепроваждение</a:t>
            </a:r>
            <a:r>
              <a:rPr lang="ru-RU" dirty="0" smtClean="0">
                <a:solidFill>
                  <a:srgbClr val="002060"/>
                </a:solidFill>
              </a:rPr>
              <a:t> детей в сети Интернет.</a:t>
            </a:r>
          </a:p>
          <a:p>
            <a:pPr marL="502920" indent="-457200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Важно рассказывать и объяснять дошкольникам правила безопасного поведения в интернете.</a:t>
            </a:r>
          </a:p>
          <a:p>
            <a:pPr marL="502920" indent="-457200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Интернет – это безграничное пространство, в котором есть как вредный, так и полезный контент.</a:t>
            </a:r>
          </a:p>
          <a:p>
            <a:pPr marL="502920" indent="-457200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Современный человек не может без интернета, важно грамотно и с пользой уметь его использовать!</a:t>
            </a:r>
          </a:p>
          <a:p>
            <a:pPr marL="502920" indent="-457200">
              <a:buAutoNum type="arabicPeriod"/>
            </a:pPr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51520" y="3844498"/>
            <a:ext cx="8640960" cy="23083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ходе проекта были решены задачи: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Повышение уровня знаний о возможностях использования интернета.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Повышение уровня знаний об основных опасностях при использовании интернета.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Усвоение воспитанниками правил безопасного использования интернета.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Повышение уровня осведомлённости о возможностях решения неприятных и опасных ситуаций, возникающих в интернете.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Формирование навыков оценки опасных ситуаций при использовании интернета.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Формирование системы действий и способов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совладания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при столкновении с неприятными и опасными ситуациями.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184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5085184"/>
            <a:ext cx="8964488" cy="108012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Информационная безопасность в твоих руках!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332656"/>
            <a:ext cx="5032648" cy="475252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45720" indent="0"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  <a:t>Там музеи, книги, игры,</a:t>
            </a:r>
          </a:p>
          <a:p>
            <a:pPr marL="4572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  <a:t>Музыка, живые тигры!</a:t>
            </a:r>
          </a:p>
          <a:p>
            <a:pPr marL="4572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  <a:t>Можно всё друзья, найти</a:t>
            </a:r>
          </a:p>
          <a:p>
            <a:pPr marL="4572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  <a:t>В этой сказочной сети.</a:t>
            </a:r>
          </a:p>
          <a:p>
            <a:pPr marL="4572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  <a:t>Я хочу, чтоб интернет</a:t>
            </a:r>
          </a:p>
          <a:p>
            <a:pPr marL="4572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  <a:t>Был вам другом много лет! </a:t>
            </a:r>
          </a:p>
          <a:p>
            <a:pPr marL="4572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  <a:t>Будешь знать все правила эти – </a:t>
            </a:r>
          </a:p>
          <a:p>
            <a:pPr marL="4572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  <a:t>Смело плавай в интернете! </a:t>
            </a:r>
            <a:endParaRPr lang="ru-RU" sz="24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800" b="20201"/>
          <a:stretch>
            <a:fillRect/>
          </a:stretch>
        </p:blipFill>
        <p:spPr>
          <a:xfrm>
            <a:off x="5652120" y="476672"/>
            <a:ext cx="3024336" cy="351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959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88640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Чтобы </a:t>
            </a:r>
            <a:r>
              <a:rPr lang="ru-RU" b="1" dirty="0" smtClean="0">
                <a:solidFill>
                  <a:srgbClr val="0070C0"/>
                </a:solidFill>
              </a:rPr>
              <a:t>повысить уровень компетенции в вопросах информационной безопасности предлагаем перечень Интернет-ресурсов </a:t>
            </a:r>
            <a:r>
              <a:rPr lang="ru-RU" b="1" dirty="0" smtClean="0">
                <a:solidFill>
                  <a:srgbClr val="0070C0"/>
                </a:solidFill>
              </a:rPr>
              <a:t>и методических рекомендаций для </a:t>
            </a:r>
            <a:r>
              <a:rPr lang="ru-RU" b="1" dirty="0" smtClean="0">
                <a:solidFill>
                  <a:srgbClr val="0070C0"/>
                </a:solidFill>
              </a:rPr>
              <a:t>педагогических </a:t>
            </a:r>
            <a:r>
              <a:rPr lang="ru-RU" b="1" dirty="0" smtClean="0">
                <a:solidFill>
                  <a:srgbClr val="0070C0"/>
                </a:solidFill>
              </a:rPr>
              <a:t>работников </a:t>
            </a:r>
            <a:r>
              <a:rPr lang="ru-RU" dirty="0" smtClean="0">
                <a:solidFill>
                  <a:srgbClr val="0070C0"/>
                </a:solidFill>
              </a:rPr>
              <a:t></a:t>
            </a:r>
          </a:p>
          <a:p>
            <a:endParaRPr lang="ru-RU" dirty="0" smtClean="0">
              <a:solidFill>
                <a:srgbClr val="0000FF"/>
              </a:solidFill>
              <a:hlinkClick r:id="rId3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124744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hlinkClick r:id="rId3"/>
              </a:rPr>
              <a:t>http://</a:t>
            </a:r>
            <a:r>
              <a:rPr lang="ru-RU" dirty="0" smtClean="0">
                <a:solidFill>
                  <a:srgbClr val="002060"/>
                </a:solidFill>
                <a:hlinkClick r:id="rId3"/>
              </a:rPr>
              <a:t>www.fid.su/projects/deti-v-internete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  <a:hlinkClick r:id="rId4"/>
              </a:rPr>
              <a:t>http</a:t>
            </a:r>
            <a:r>
              <a:rPr lang="ru-RU" dirty="0" smtClean="0">
                <a:solidFill>
                  <a:srgbClr val="002060"/>
                </a:solidFill>
                <a:hlinkClick r:id="rId4"/>
              </a:rPr>
              <a:t>://www.ligainternet.ru/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  <a:hlinkClick r:id="rId5"/>
              </a:rPr>
              <a:t>http://ppt4web.ru/informatika/bezopasnyjj-internet.html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  <a:hlinkClick r:id="rId6"/>
              </a:rPr>
              <a:t>http://www.microsoft.com/ru-ru/security/default.aspx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  <a:hlinkClick r:id="rId7"/>
              </a:rPr>
              <a:t>http</a:t>
            </a:r>
            <a:r>
              <a:rPr lang="ru-RU" dirty="0" smtClean="0">
                <a:solidFill>
                  <a:srgbClr val="002060"/>
                </a:solidFill>
                <a:hlinkClick r:id="rId7"/>
              </a:rPr>
              <a:t>://i-deti.org/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  <a:hlinkClick r:id="rId8"/>
              </a:rPr>
              <a:t>http</a:t>
            </a:r>
            <a:r>
              <a:rPr lang="ru-RU" dirty="0" smtClean="0">
                <a:solidFill>
                  <a:srgbClr val="002060"/>
                </a:solidFill>
                <a:hlinkClick r:id="rId8"/>
              </a:rPr>
              <a:t>://сетевичок.рф/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  <a:hlinkClick r:id="rId9"/>
              </a:rPr>
              <a:t>http</a:t>
            </a:r>
            <a:r>
              <a:rPr lang="ru-RU" dirty="0" smtClean="0">
                <a:solidFill>
                  <a:srgbClr val="002060"/>
                </a:solidFill>
                <a:hlinkClick r:id="rId9"/>
              </a:rPr>
              <a:t>://www.igra-internet.ru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  <a:hlinkClick r:id="rId10"/>
              </a:rPr>
              <a:t>http</a:t>
            </a:r>
            <a:r>
              <a:rPr lang="ru-RU" dirty="0" smtClean="0">
                <a:solidFill>
                  <a:srgbClr val="002060"/>
                </a:solidFill>
                <a:hlinkClick r:id="rId10"/>
              </a:rPr>
              <a:t>://www.safe-internet.ru</a:t>
            </a:r>
            <a:r>
              <a:rPr lang="ru-RU" dirty="0" smtClean="0">
                <a:solidFill>
                  <a:srgbClr val="002060"/>
                </a:solidFill>
                <a:hlinkClick r:id="rId10"/>
              </a:rPr>
              <a:t>/</a:t>
            </a:r>
            <a:r>
              <a:rPr lang="ru-RU" dirty="0" smtClean="0">
                <a:solidFill>
                  <a:schemeClr val="accent6"/>
                </a:solidFill>
              </a:rPr>
              <a:t> 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429000"/>
            <a:ext cx="84969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1400" dirty="0" smtClean="0">
                <a:solidFill>
                  <a:srgbClr val="002060"/>
                </a:solidFill>
              </a:rPr>
              <a:t>Камалов </a:t>
            </a:r>
            <a:r>
              <a:rPr lang="ru-RU" sz="1400" dirty="0" smtClean="0">
                <a:solidFill>
                  <a:srgbClr val="002060"/>
                </a:solidFill>
              </a:rPr>
              <a:t>Р. Р. Детям и родителям об информационной безопасности Книга для дошкольников и учеников начальной школы/ Глазов: </a:t>
            </a:r>
            <a:r>
              <a:rPr lang="ru-RU" sz="1400" dirty="0" err="1" smtClean="0">
                <a:solidFill>
                  <a:srgbClr val="002060"/>
                </a:solidFill>
              </a:rPr>
              <a:t>гос.пед.ин-т</a:t>
            </a:r>
            <a:r>
              <a:rPr lang="ru-RU" sz="1400" dirty="0" smtClean="0">
                <a:solidFill>
                  <a:srgbClr val="002060"/>
                </a:solidFill>
              </a:rPr>
              <a:t>., 2012, -</a:t>
            </a:r>
            <a:r>
              <a:rPr lang="ru-RU" sz="1400" dirty="0" smtClean="0">
                <a:solidFill>
                  <a:srgbClr val="002060"/>
                </a:solidFill>
              </a:rPr>
              <a:t>132с</a:t>
            </a:r>
          </a:p>
          <a:p>
            <a:pPr marL="342900" indent="-342900"/>
            <a:endParaRPr lang="ru-RU" sz="1400" dirty="0" smtClean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rgbClr val="002060"/>
                </a:solidFill>
              </a:rPr>
              <a:t>Методические </a:t>
            </a:r>
            <a:r>
              <a:rPr lang="ru-RU" sz="1400" dirty="0" smtClean="0">
                <a:solidFill>
                  <a:srgbClr val="002060"/>
                </a:solidFill>
              </a:rPr>
              <a:t>рекомендации для родителей (законных представителей) о возможностях организации родительского контроля за доступом детей в сеть Интернет: Методические рекомендации. – Уфа: Издательство ИРО РБ, 2018. Составители: </a:t>
            </a:r>
            <a:r>
              <a:rPr lang="ru-RU" sz="1400" dirty="0" err="1" smtClean="0">
                <a:solidFill>
                  <a:srgbClr val="002060"/>
                </a:solidFill>
              </a:rPr>
              <a:t>Шарипова</a:t>
            </a:r>
            <a:r>
              <a:rPr lang="ru-RU" sz="1400" dirty="0" smtClean="0">
                <a:solidFill>
                  <a:srgbClr val="002060"/>
                </a:solidFill>
              </a:rPr>
              <a:t> Г.И., Тагиров И.Х</a:t>
            </a:r>
            <a:r>
              <a:rPr lang="ru-RU" sz="1400" dirty="0" smtClean="0">
                <a:solidFill>
                  <a:srgbClr val="002060"/>
                </a:solidFill>
              </a:rPr>
              <a:t>.</a:t>
            </a:r>
          </a:p>
          <a:p>
            <a:pPr marL="342900" indent="-342900"/>
            <a:r>
              <a:rPr lang="ru-RU" sz="1400" dirty="0" smtClean="0">
                <a:solidFill>
                  <a:srgbClr val="002060"/>
                </a:solidFill>
              </a:rPr>
              <a:t> 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rgbClr val="002060"/>
                </a:solidFill>
              </a:rPr>
              <a:t>Полезный и безопасный интернет. Правила безопасного использования интернета для детей младшего школьного возраста: практическое пособие / под ред. Г.У. Солдатовой; 3-е изд., </a:t>
            </a:r>
            <a:r>
              <a:rPr lang="ru-RU" sz="1400" dirty="0" err="1" smtClean="0">
                <a:solidFill>
                  <a:srgbClr val="002060"/>
                </a:solidFill>
              </a:rPr>
              <a:t>перераб</a:t>
            </a:r>
            <a:r>
              <a:rPr lang="ru-RU" sz="1400" dirty="0" smtClean="0">
                <a:solidFill>
                  <a:srgbClr val="002060"/>
                </a:solidFill>
              </a:rPr>
              <a:t>. и доп. – М.: Федеральный институт развития образования, 2017. – 64 с.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5661248"/>
            <a:ext cx="770516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Благодарим за внимание!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3000" r="-7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8244408" y="7317431"/>
            <a:ext cx="72008" cy="14401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136904" cy="6144806"/>
          </a:xfrm>
        </p:spPr>
        <p:txBody>
          <a:bodyPr/>
          <a:lstStyle/>
          <a:p>
            <a:pPr marL="45720" indent="0" algn="just">
              <a:buNone/>
            </a:pPr>
            <a:r>
              <a:rPr lang="ru-RU" b="1" u="sng" dirty="0" smtClean="0">
                <a:solidFill>
                  <a:srgbClr val="C00000"/>
                </a:solidFill>
              </a:rPr>
              <a:t>Цель проекта</a:t>
            </a:r>
            <a:r>
              <a:rPr lang="ru-RU" b="1" dirty="0" smtClean="0">
                <a:solidFill>
                  <a:srgbClr val="C00000"/>
                </a:solidFill>
              </a:rPr>
              <a:t>: </a:t>
            </a:r>
            <a:r>
              <a:rPr lang="ru-RU" sz="1800" b="1" dirty="0" smtClean="0">
                <a:solidFill>
                  <a:schemeClr val="tx2"/>
                </a:solidFill>
              </a:rPr>
              <a:t>сформировать навыки </a:t>
            </a:r>
            <a:r>
              <a:rPr lang="ru-RU" sz="1800" b="1" dirty="0" smtClean="0">
                <a:solidFill>
                  <a:schemeClr val="tx2"/>
                </a:solidFill>
              </a:rPr>
              <a:t>ответственного и безопасного поведения в сети </a:t>
            </a:r>
            <a:r>
              <a:rPr lang="ru-RU" sz="1800" b="1" dirty="0" smtClean="0">
                <a:solidFill>
                  <a:schemeClr val="tx2"/>
                </a:solidFill>
              </a:rPr>
              <a:t>Интернет, обучить способам </a:t>
            </a:r>
            <a:r>
              <a:rPr lang="ru-RU" sz="1800" b="1" dirty="0" smtClean="0">
                <a:solidFill>
                  <a:schemeClr val="tx2"/>
                </a:solidFill>
              </a:rPr>
              <a:t>защиты от негативного контента в сети Интернет и мобильной связи.</a:t>
            </a:r>
            <a:endParaRPr lang="ru-RU" dirty="0"/>
          </a:p>
          <a:p>
            <a:pPr marL="45720" indent="0">
              <a:buNone/>
            </a:pPr>
            <a:r>
              <a:rPr lang="ru-RU" b="1" u="sng" dirty="0" smtClean="0">
                <a:solidFill>
                  <a:srgbClr val="C00000"/>
                </a:solidFill>
              </a:rPr>
              <a:t>Задача проекта</a:t>
            </a:r>
            <a:r>
              <a:rPr lang="ru-RU" b="1" dirty="0" smtClean="0">
                <a:solidFill>
                  <a:srgbClr val="C00000"/>
                </a:solidFill>
              </a:rPr>
              <a:t>: </a:t>
            </a:r>
            <a:r>
              <a:rPr lang="ru-RU" sz="1800" b="1" dirty="0" smtClean="0">
                <a:solidFill>
                  <a:schemeClr val="tx2"/>
                </a:solidFill>
              </a:rPr>
              <a:t>научить детей пользоваться правилами безопасного поведения детей в сети Интернет</a:t>
            </a:r>
            <a:endParaRPr lang="ru-RU" b="1" u="sng" dirty="0" smtClean="0">
              <a:solidFill>
                <a:srgbClr val="00B050"/>
              </a:solidFill>
            </a:endParaRPr>
          </a:p>
          <a:p>
            <a:pPr marL="45720" indent="0">
              <a:buNone/>
            </a:pPr>
            <a:r>
              <a:rPr lang="ru-RU" b="1" u="sng" dirty="0" smtClean="0">
                <a:solidFill>
                  <a:srgbClr val="C00000"/>
                </a:solidFill>
              </a:rPr>
              <a:t>Гипотеза</a:t>
            </a:r>
            <a:r>
              <a:rPr lang="ru-RU" b="1" dirty="0" smtClean="0">
                <a:solidFill>
                  <a:srgbClr val="C00000"/>
                </a:solidFill>
              </a:rPr>
              <a:t>: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sz="1800" b="1" dirty="0" smtClean="0">
                <a:solidFill>
                  <a:schemeClr val="tx2"/>
                </a:solidFill>
              </a:rPr>
              <a:t>обучение детей безопасному поведению в Интернете повысит информационную грамотность детей старшего дошкольного возраста</a:t>
            </a:r>
            <a:endParaRPr lang="ru-RU" sz="1800" b="1" dirty="0">
              <a:solidFill>
                <a:schemeClr val="tx2"/>
              </a:solidFill>
            </a:endParaRPr>
          </a:p>
          <a:p>
            <a:pPr marL="45720" indent="0">
              <a:buNone/>
            </a:pPr>
            <a:r>
              <a:rPr lang="ru-RU" b="1" u="sng" dirty="0" smtClean="0">
                <a:solidFill>
                  <a:srgbClr val="C00000"/>
                </a:solidFill>
              </a:rPr>
              <a:t>Объект исследования</a:t>
            </a:r>
            <a:r>
              <a:rPr lang="ru-RU" b="1" dirty="0" smtClean="0">
                <a:solidFill>
                  <a:srgbClr val="C00000"/>
                </a:solidFill>
              </a:rPr>
              <a:t>: </a:t>
            </a:r>
            <a:r>
              <a:rPr lang="ru-RU" sz="1800" b="1" dirty="0" smtClean="0">
                <a:solidFill>
                  <a:schemeClr val="tx2"/>
                </a:solidFill>
              </a:rPr>
              <a:t>правила информационной безопасности</a:t>
            </a:r>
          </a:p>
          <a:p>
            <a:pPr marL="45720" indent="0">
              <a:buNone/>
            </a:pPr>
            <a:r>
              <a:rPr lang="ru-RU" b="1" u="sng" dirty="0" smtClean="0">
                <a:solidFill>
                  <a:srgbClr val="C00000"/>
                </a:solidFill>
              </a:rPr>
              <a:t>Название команды</a:t>
            </a:r>
            <a:r>
              <a:rPr lang="ru-RU" b="1" dirty="0" smtClean="0">
                <a:solidFill>
                  <a:srgbClr val="C00000"/>
                </a:solidFill>
              </a:rPr>
              <a:t>: </a:t>
            </a:r>
            <a:r>
              <a:rPr lang="ru-RU" sz="2800" b="1" dirty="0" smtClean="0">
                <a:solidFill>
                  <a:srgbClr val="0070C0"/>
                </a:solidFill>
              </a:rPr>
              <a:t>«</a:t>
            </a:r>
            <a:r>
              <a:rPr lang="ru-RU" sz="2800" b="1" dirty="0" err="1" smtClean="0">
                <a:solidFill>
                  <a:srgbClr val="0070C0"/>
                </a:solidFill>
              </a:rPr>
              <a:t>Кибердетки</a:t>
            </a:r>
            <a:r>
              <a:rPr lang="ru-RU" sz="2800" b="1" dirty="0" smtClean="0">
                <a:solidFill>
                  <a:srgbClr val="0070C0"/>
                </a:solidFill>
              </a:rPr>
              <a:t>»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pPr marL="45720" indent="0">
              <a:buNone/>
            </a:pPr>
            <a:r>
              <a:rPr lang="ru-RU" b="1" u="sng" dirty="0" smtClean="0">
                <a:solidFill>
                  <a:srgbClr val="C00000"/>
                </a:solidFill>
              </a:rPr>
              <a:t>Девиз команды</a:t>
            </a:r>
            <a:r>
              <a:rPr lang="ru-RU" b="1" dirty="0" smtClean="0">
                <a:solidFill>
                  <a:srgbClr val="C00000"/>
                </a:solidFill>
              </a:rPr>
              <a:t>:</a:t>
            </a:r>
            <a:endParaRPr lang="ru-RU" b="1" dirty="0" smtClean="0">
              <a:solidFill>
                <a:srgbClr val="C00000"/>
              </a:solidFill>
            </a:endParaRPr>
          </a:p>
          <a:p>
            <a:pPr marL="45720" indent="0">
              <a:buNone/>
            </a:pPr>
            <a:r>
              <a:rPr lang="ru-RU" sz="1800" b="1" dirty="0" smtClean="0">
                <a:solidFill>
                  <a:srgbClr val="0070C0"/>
                </a:solidFill>
              </a:rPr>
              <a:t>Наша команда дружна, как семья,</a:t>
            </a:r>
          </a:p>
          <a:p>
            <a:pPr marL="45720" indent="0">
              <a:buNone/>
            </a:pPr>
            <a:r>
              <a:rPr lang="ru-RU" sz="1800" b="1" dirty="0" smtClean="0">
                <a:solidFill>
                  <a:srgbClr val="0070C0"/>
                </a:solidFill>
              </a:rPr>
              <a:t>Мы </a:t>
            </a:r>
            <a:r>
              <a:rPr lang="ru-RU" sz="1800" b="1" dirty="0" err="1" smtClean="0">
                <a:solidFill>
                  <a:srgbClr val="0070C0"/>
                </a:solidFill>
              </a:rPr>
              <a:t>кибердетки</a:t>
            </a:r>
            <a:r>
              <a:rPr lang="ru-RU" sz="1800" b="1" dirty="0" smtClean="0">
                <a:solidFill>
                  <a:srgbClr val="0070C0"/>
                </a:solidFill>
              </a:rPr>
              <a:t>, а значит друзья!</a:t>
            </a:r>
          </a:p>
          <a:p>
            <a:pPr marL="45720" indent="0"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                                                                  </a:t>
            </a:r>
            <a:r>
              <a:rPr lang="ru-RU" sz="1800" b="1" u="sng" dirty="0" smtClean="0">
                <a:solidFill>
                  <a:srgbClr val="C00000"/>
                </a:solidFill>
              </a:rPr>
              <a:t>Эмблема</a:t>
            </a:r>
            <a:r>
              <a:rPr lang="ru-RU" sz="1800" b="1" u="sng" dirty="0" smtClean="0">
                <a:solidFill>
                  <a:srgbClr val="C00000"/>
                </a:solidFill>
              </a:rPr>
              <a:t>: </a:t>
            </a:r>
          </a:p>
          <a:p>
            <a:pPr marL="45720" indent="0">
              <a:buNone/>
            </a:pPr>
            <a:endParaRPr lang="ru-RU" b="1" u="sng" dirty="0">
              <a:solidFill>
                <a:srgbClr val="00B050"/>
              </a:solidFill>
            </a:endParaRPr>
          </a:p>
          <a:p>
            <a:pPr marL="45720" indent="0">
              <a:buNone/>
            </a:pPr>
            <a:endParaRPr lang="ru-RU" b="1" u="sng" dirty="0" smtClean="0">
              <a:solidFill>
                <a:srgbClr val="00B050"/>
              </a:solidFill>
            </a:endParaRPr>
          </a:p>
          <a:p>
            <a:pPr marL="45720" indent="0">
              <a:buNone/>
            </a:pPr>
            <a:endParaRPr lang="ru-RU" b="1" u="sng" dirty="0">
              <a:solidFill>
                <a:srgbClr val="00B050"/>
              </a:solidFill>
            </a:endParaRPr>
          </a:p>
          <a:p>
            <a:pPr marL="45720" indent="0">
              <a:buNone/>
            </a:pPr>
            <a:endParaRPr lang="ru-RU" b="1" u="sng" dirty="0">
              <a:solidFill>
                <a:srgbClr val="00B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800" b="20201"/>
          <a:stretch>
            <a:fillRect/>
          </a:stretch>
        </p:blipFill>
        <p:spPr>
          <a:xfrm>
            <a:off x="6084168" y="3645024"/>
            <a:ext cx="2664296" cy="309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91956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424936" cy="446449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1900" b="1" u="sng" dirty="0" smtClean="0">
                <a:solidFill>
                  <a:srgbClr val="C00000"/>
                </a:solidFill>
              </a:rPr>
              <a:t>Актуальность проекта:</a:t>
            </a:r>
          </a:p>
          <a:p>
            <a:pPr marL="45720" indent="0" algn="just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У </a:t>
            </a:r>
            <a:r>
              <a:rPr lang="ru-RU" sz="1800" dirty="0" smtClean="0">
                <a:solidFill>
                  <a:srgbClr val="002060"/>
                </a:solidFill>
              </a:rPr>
              <a:t>детей в старшем дошкольном возрасте начинают появляться </a:t>
            </a:r>
            <a:r>
              <a:rPr lang="ru-RU" sz="1800" dirty="0" smtClean="0">
                <a:solidFill>
                  <a:srgbClr val="002060"/>
                </a:solidFill>
              </a:rPr>
              <a:t>первые сотовые </a:t>
            </a:r>
            <a:r>
              <a:rPr lang="ru-RU" sz="1800" dirty="0" smtClean="0">
                <a:solidFill>
                  <a:srgbClr val="002060"/>
                </a:solidFill>
              </a:rPr>
              <a:t>телефоны, а </a:t>
            </a:r>
            <a:r>
              <a:rPr lang="ru-RU" sz="1800" dirty="0" smtClean="0">
                <a:solidFill>
                  <a:srgbClr val="002060"/>
                </a:solidFill>
              </a:rPr>
              <a:t>значит появляется неконтролируемый доступ </a:t>
            </a:r>
            <a:r>
              <a:rPr lang="ru-RU" sz="1800" dirty="0" smtClean="0">
                <a:solidFill>
                  <a:srgbClr val="002060"/>
                </a:solidFill>
              </a:rPr>
              <a:t>к играм, различным видео, незнакомым звонкам и т.д. </a:t>
            </a:r>
          </a:p>
          <a:p>
            <a:pPr marL="45720" indent="0" algn="just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Сегодня </a:t>
            </a:r>
            <a:r>
              <a:rPr lang="ru-RU" sz="1800" dirty="0" smtClean="0">
                <a:solidFill>
                  <a:srgbClr val="002060"/>
                </a:solidFill>
              </a:rPr>
              <a:t>современные </a:t>
            </a:r>
            <a:r>
              <a:rPr lang="ru-RU" sz="1800" dirty="0" smtClean="0">
                <a:solidFill>
                  <a:srgbClr val="002060"/>
                </a:solidFill>
              </a:rPr>
              <a:t>дети особенно подвержены влиянию </a:t>
            </a:r>
            <a:r>
              <a:rPr lang="ru-RU" sz="1800" dirty="0" smtClean="0">
                <a:solidFill>
                  <a:srgbClr val="002060"/>
                </a:solidFill>
              </a:rPr>
              <a:t>СМИ, телевидению, общению с телефонами, планшетами, компьютерами, большому влиянию сети Интернет. Ребенок получает доступ </a:t>
            </a:r>
            <a:r>
              <a:rPr lang="ru-RU" sz="1800" dirty="0" smtClean="0">
                <a:solidFill>
                  <a:srgbClr val="002060"/>
                </a:solidFill>
              </a:rPr>
              <a:t>к </a:t>
            </a:r>
            <a:r>
              <a:rPr lang="ru-RU" sz="1800" dirty="0" smtClean="0">
                <a:solidFill>
                  <a:srgbClr val="002060"/>
                </a:solidFill>
              </a:rPr>
              <a:t> информации</a:t>
            </a:r>
            <a:r>
              <a:rPr lang="ru-RU" sz="1800" dirty="0" smtClean="0">
                <a:solidFill>
                  <a:srgbClr val="002060"/>
                </a:solidFill>
              </a:rPr>
              <a:t>, которая может нести негативный характер и отрицательно влиять на развитие ребёнка. </a:t>
            </a:r>
            <a:endParaRPr lang="ru-RU" sz="1800" dirty="0" smtClean="0">
              <a:solidFill>
                <a:srgbClr val="002060"/>
              </a:solidFill>
            </a:endParaRPr>
          </a:p>
          <a:p>
            <a:pPr marL="45720" indent="0" algn="just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Решение </a:t>
            </a:r>
            <a:r>
              <a:rPr lang="ru-RU" sz="1800" dirty="0" smtClean="0">
                <a:solidFill>
                  <a:srgbClr val="002060"/>
                </a:solidFill>
              </a:rPr>
              <a:t>этих вопросов должно </a:t>
            </a:r>
            <a:r>
              <a:rPr lang="ru-RU" sz="1800" dirty="0" smtClean="0">
                <a:solidFill>
                  <a:srgbClr val="002060"/>
                </a:solidFill>
              </a:rPr>
              <a:t>обеспечить сохранение и укрепление психологического и социального здоровья ребенка, способствовать </a:t>
            </a:r>
            <a:r>
              <a:rPr lang="ru-RU" sz="1800" dirty="0" smtClean="0">
                <a:solidFill>
                  <a:srgbClr val="002060"/>
                </a:solidFill>
              </a:rPr>
              <a:t>улучшению нравственно-психологического климата в детской среде. </a:t>
            </a:r>
          </a:p>
          <a:p>
            <a:pPr marL="45720" indent="0" algn="just">
              <a:buNone/>
            </a:pP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Именно </a:t>
            </a:r>
            <a:r>
              <a:rPr lang="ru-RU" sz="1800" dirty="0" smtClean="0">
                <a:solidFill>
                  <a:srgbClr val="002060"/>
                </a:solidFill>
              </a:rPr>
              <a:t>поэтому мною была взята такая острая и актуальная тема как «Информационная безопасность детей в сети Интернет». 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494116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70C0"/>
                </a:solidFill>
              </a:rPr>
              <a:t>Федеральный закон от 29.12.2010 № 436-ФЗ «О защите детей от информации, причиняющей вред их здоровью развитию»</a:t>
            </a:r>
            <a:r>
              <a:rPr lang="ru-RU" sz="1600" i="1" dirty="0" smtClean="0">
                <a:solidFill>
                  <a:srgbClr val="0070C0"/>
                </a:solidFill>
              </a:rPr>
              <a:t> </a:t>
            </a:r>
            <a:endParaRPr lang="ru-RU" sz="1600" i="1" dirty="0">
              <a:solidFill>
                <a:srgbClr val="0070C0"/>
              </a:solidFill>
            </a:endParaRPr>
          </a:p>
        </p:txBody>
      </p:sp>
      <p:pic>
        <p:nvPicPr>
          <p:cNvPr id="1027" name="Picture 3" descr="C:\Users\user\Desktop\42877577511b0196dbdc663481a02f3b.jpg"/>
          <p:cNvPicPr>
            <a:picLocks noChangeAspect="1" noChangeArrowheads="1"/>
          </p:cNvPicPr>
          <p:nvPr/>
        </p:nvPicPr>
        <p:blipFill>
          <a:blip r:embed="rId3" cstate="print"/>
          <a:srcRect l="14143" r="14143"/>
          <a:stretch>
            <a:fillRect/>
          </a:stretch>
        </p:blipFill>
        <p:spPr bwMode="auto">
          <a:xfrm>
            <a:off x="1259632" y="4564832"/>
            <a:ext cx="2088232" cy="21618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8212869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88640"/>
            <a:ext cx="3816424" cy="5877272"/>
          </a:xfrm>
        </p:spPr>
        <p:txBody>
          <a:bodyPr>
            <a:normAutofit fontScale="92500" lnSpcReduction="20000"/>
          </a:bodyPr>
          <a:lstStyle/>
          <a:p>
            <a:pPr marL="45720" indent="0" algn="ctr">
              <a:buNone/>
            </a:pPr>
            <a:r>
              <a:rPr lang="ru-RU" b="1" u="sng" dirty="0" smtClean="0">
                <a:solidFill>
                  <a:srgbClr val="C00000"/>
                </a:solidFill>
              </a:rPr>
              <a:t>Постановка проблемы:</a:t>
            </a:r>
            <a:endParaRPr lang="ru-RU" b="1" u="sng" dirty="0" smtClean="0">
              <a:solidFill>
                <a:srgbClr val="C00000"/>
              </a:solidFill>
            </a:endParaRPr>
          </a:p>
          <a:p>
            <a:pPr marL="45720" indent="0" algn="ctr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marL="4572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На </a:t>
            </a:r>
            <a:r>
              <a:rPr lang="ru-RU" b="1" dirty="0" smtClean="0">
                <a:solidFill>
                  <a:srgbClr val="002060"/>
                </a:solidFill>
              </a:rPr>
              <a:t>утреннем круге </a:t>
            </a:r>
            <a:r>
              <a:rPr lang="ru-RU" dirty="0" smtClean="0">
                <a:solidFill>
                  <a:srgbClr val="002060"/>
                </a:solidFill>
              </a:rPr>
              <a:t>было обсуждение ситуаций: </a:t>
            </a:r>
            <a:endParaRPr lang="ru-RU" dirty="0" smtClean="0">
              <a:solidFill>
                <a:srgbClr val="002060"/>
              </a:solidFill>
            </a:endParaRPr>
          </a:p>
          <a:p>
            <a:pPr marL="45720" indent="0"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что </a:t>
            </a:r>
            <a:r>
              <a:rPr lang="ru-RU" dirty="0" smtClean="0">
                <a:solidFill>
                  <a:srgbClr val="002060"/>
                </a:solidFill>
              </a:rPr>
              <a:t>делать, если на адрес электронной почты приходят незнакомые письма (спам), а на телефон родителей звонят с незнакомых номеров?</a:t>
            </a:r>
          </a:p>
          <a:p>
            <a:pPr marL="45720" indent="0" algn="ctr">
              <a:buNone/>
            </a:pP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Дети вспоминали реальные ситуации, которые происходят с их родителями. </a:t>
            </a:r>
            <a:endParaRPr lang="ru-RU" dirty="0" smtClean="0">
              <a:solidFill>
                <a:srgbClr val="002060"/>
              </a:solidFill>
            </a:endParaRPr>
          </a:p>
          <a:p>
            <a:pPr marL="45720" indent="0" algn="ctr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45720" indent="0"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Было </a:t>
            </a:r>
            <a:r>
              <a:rPr lang="ru-RU" dirty="0" smtClean="0">
                <a:solidFill>
                  <a:srgbClr val="002060"/>
                </a:solidFill>
              </a:rPr>
              <a:t>принято решение создать </a:t>
            </a:r>
            <a:r>
              <a:rPr lang="ru-RU" sz="3000" b="1" dirty="0" smtClean="0">
                <a:solidFill>
                  <a:srgbClr val="0070C0"/>
                </a:solidFill>
              </a:rPr>
              <a:t>проект «Информационная безопасность»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и найти способы и решения как поступать в подобных ситуациях?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2852936"/>
            <a:ext cx="4402414" cy="33694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Выноска-облако 10"/>
          <p:cNvSpPr/>
          <p:nvPr/>
        </p:nvSpPr>
        <p:spPr>
          <a:xfrm>
            <a:off x="5364088" y="548680"/>
            <a:ext cx="2952328" cy="1656184"/>
          </a:xfrm>
          <a:prstGeom prst="cloudCallout">
            <a:avLst>
              <a:gd name="adj1" fmla="val -29043"/>
              <a:gd name="adj2" fmla="val 71813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/>
              <a:t>?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xmlns="" val="27673254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88640"/>
            <a:ext cx="6669360" cy="1080120"/>
          </a:xfrm>
        </p:spPr>
        <p:txBody>
          <a:bodyPr>
            <a:normAutofit/>
          </a:bodyPr>
          <a:lstStyle/>
          <a:p>
            <a:pPr marL="502920" indent="-457200" algn="ctr">
              <a:buAutoNum type="arabicPeriod"/>
            </a:pPr>
            <a:r>
              <a:rPr lang="ru-RU" b="1" u="sng" dirty="0" smtClean="0">
                <a:solidFill>
                  <a:srgbClr val="C00000"/>
                </a:solidFill>
                <a:latin typeface="Cambria" pitchFamily="18" charset="0"/>
              </a:rPr>
              <a:t>ПОДГОТОВИТЕЛЬНЫЙ ЭТАП </a:t>
            </a:r>
          </a:p>
          <a:p>
            <a:pPr marL="4572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Технология </a:t>
            </a:r>
            <a:r>
              <a:rPr lang="ru-RU" b="1" dirty="0" smtClean="0">
                <a:solidFill>
                  <a:srgbClr val="C00000"/>
                </a:solidFill>
              </a:rPr>
              <a:t>«Ежедневный круг»</a:t>
            </a:r>
            <a:endParaRPr lang="ru-RU" b="1" dirty="0">
              <a:solidFill>
                <a:srgbClr val="C00000"/>
              </a:solidFill>
            </a:endParaRPr>
          </a:p>
          <a:p>
            <a:pPr marL="45720" indent="0"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pPr marL="45720" indent="0" algn="ctr">
              <a:buNone/>
            </a:pP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3501008"/>
            <a:ext cx="6012160" cy="2705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899592" y="1124744"/>
            <a:ext cx="7488832" cy="21852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" indent="0" algn="ctr">
              <a:buNone/>
            </a:pPr>
            <a:r>
              <a:rPr lang="ru-RU" b="1" u="sng" dirty="0" smtClean="0">
                <a:solidFill>
                  <a:srgbClr val="0070C0"/>
                </a:solidFill>
              </a:rPr>
              <a:t>Беседа с детьми на темы:</a:t>
            </a:r>
          </a:p>
          <a:p>
            <a:pPr marL="4572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- «Что такое информационная безопасность?», «Зачем нужен интернет?», </a:t>
            </a:r>
            <a:r>
              <a:rPr lang="ru-RU" b="1" dirty="0" smtClean="0">
                <a:solidFill>
                  <a:srgbClr val="002060"/>
                </a:solidFill>
              </a:rPr>
              <a:t>«Кто </a:t>
            </a:r>
            <a:r>
              <a:rPr lang="ru-RU" b="1" dirty="0" smtClean="0">
                <a:solidFill>
                  <a:srgbClr val="002060"/>
                </a:solidFill>
              </a:rPr>
              <a:t>такие </a:t>
            </a:r>
            <a:r>
              <a:rPr lang="ru-RU" b="1" dirty="0" err="1" smtClean="0">
                <a:solidFill>
                  <a:srgbClr val="002060"/>
                </a:solidFill>
              </a:rPr>
              <a:t>киберпреступники</a:t>
            </a:r>
            <a:r>
              <a:rPr lang="ru-RU" b="1" dirty="0" smtClean="0">
                <a:solidFill>
                  <a:srgbClr val="002060"/>
                </a:solidFill>
              </a:rPr>
              <a:t>?», «Чем может быть опасен Интернет?»</a:t>
            </a:r>
          </a:p>
          <a:p>
            <a:pPr marL="45720" indent="0">
              <a:buNone/>
            </a:pPr>
            <a:endParaRPr lang="ru-RU" sz="1000" b="1" dirty="0" smtClean="0">
              <a:solidFill>
                <a:srgbClr val="002060"/>
              </a:solidFill>
            </a:endParaRPr>
          </a:p>
          <a:p>
            <a:pPr marL="45720" indent="0" algn="ctr">
              <a:buNone/>
            </a:pPr>
            <a:r>
              <a:rPr lang="ru-RU" b="1" u="sng" dirty="0" smtClean="0">
                <a:solidFill>
                  <a:srgbClr val="0070C0"/>
                </a:solidFill>
              </a:rPr>
              <a:t> Разгадывание загадок на тему: </a:t>
            </a:r>
            <a:endParaRPr lang="ru-RU" b="1" u="sng" dirty="0" smtClean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«</a:t>
            </a:r>
            <a:r>
              <a:rPr lang="ru-RU" b="1" dirty="0" smtClean="0">
                <a:solidFill>
                  <a:srgbClr val="002060"/>
                </a:solidFill>
              </a:rPr>
              <a:t>Компьютер», «Интернет</a:t>
            </a:r>
            <a:r>
              <a:rPr lang="ru-RU" b="1" dirty="0" smtClean="0">
                <a:solidFill>
                  <a:srgbClr val="002060"/>
                </a:solidFill>
              </a:rPr>
              <a:t>», «Телефон»</a:t>
            </a:r>
          </a:p>
          <a:p>
            <a:pPr marL="45720" indent="0">
              <a:buNone/>
            </a:pPr>
            <a:endParaRPr lang="ru-RU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39688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12968" cy="50405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Технология «К родителям через детей</a:t>
            </a:r>
            <a:r>
              <a:rPr lang="ru-RU" b="1" dirty="0" smtClean="0">
                <a:solidFill>
                  <a:srgbClr val="C00000"/>
                </a:solidFill>
              </a:rPr>
              <a:t>» (авт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r>
              <a:rPr lang="ru-RU" b="1" dirty="0" smtClean="0">
                <a:solidFill>
                  <a:srgbClr val="C00000"/>
                </a:solidFill>
              </a:rPr>
              <a:t>Н.П. Гришаева)</a:t>
            </a:r>
            <a:endParaRPr lang="ru-RU" b="1" dirty="0">
              <a:solidFill>
                <a:srgbClr val="C00000"/>
              </a:solidFill>
            </a:endParaRPr>
          </a:p>
          <a:p>
            <a:pPr marL="45720" indent="0" algn="ctr">
              <a:buNone/>
            </a:pPr>
            <a:endParaRPr lang="ru-RU" sz="1600" b="1" dirty="0" smtClean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lum bright="20000"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9" t="4598" r="4598" b="8046"/>
          <a:stretch>
            <a:fillRect/>
          </a:stretch>
        </p:blipFill>
        <p:spPr>
          <a:xfrm>
            <a:off x="1475656" y="2564904"/>
            <a:ext cx="5832648" cy="41044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692696"/>
            <a:ext cx="8352928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" indent="0" algn="ctr">
              <a:buNone/>
            </a:pPr>
            <a:r>
              <a:rPr lang="ru-RU" sz="1600" b="1" u="sng" dirty="0" smtClean="0">
                <a:solidFill>
                  <a:srgbClr val="0070C0"/>
                </a:solidFill>
              </a:rPr>
              <a:t>Опрос родителей </a:t>
            </a:r>
            <a:r>
              <a:rPr lang="ru-RU" sz="1600" b="1" dirty="0" smtClean="0">
                <a:solidFill>
                  <a:srgbClr val="0070C0"/>
                </a:solidFill>
              </a:rPr>
              <a:t>на тему: «Интернет: друг или враг?</a:t>
            </a:r>
          </a:p>
          <a:p>
            <a:pPr marL="45720" indent="0" algn="ctr"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Чем полезен интернет и чем вреден?»</a:t>
            </a:r>
          </a:p>
          <a:p>
            <a:pPr marL="45720" indent="0" algn="ctr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 Дети попросили родителей поделиться мнением в чём польза и вред интернета.</a:t>
            </a:r>
          </a:p>
          <a:p>
            <a:pPr marL="45720" indent="0" algn="ctr">
              <a:buNone/>
            </a:pPr>
            <a:r>
              <a:rPr lang="ru-RU" sz="1600" b="1" u="sng" dirty="0" smtClean="0">
                <a:solidFill>
                  <a:srgbClr val="0070C0"/>
                </a:solidFill>
              </a:rPr>
              <a:t>Гость в группе «Моя профессия и компьютер».  </a:t>
            </a:r>
            <a:endParaRPr lang="ru-RU" sz="1600" b="1" u="sng" dirty="0" smtClean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В </a:t>
            </a:r>
            <a:r>
              <a:rPr lang="ru-RU" sz="1600" b="1" dirty="0" smtClean="0">
                <a:solidFill>
                  <a:srgbClr val="002060"/>
                </a:solidFill>
              </a:rPr>
              <a:t>гости приходили родители и рассказывали о своей работе, связанной с компьютерными технологиями, </a:t>
            </a:r>
            <a:r>
              <a:rPr lang="ru-RU" sz="1600" b="1" dirty="0" smtClean="0">
                <a:solidFill>
                  <a:srgbClr val="002060"/>
                </a:solidFill>
              </a:rPr>
              <a:t>Интернетом</a:t>
            </a:r>
            <a:r>
              <a:rPr lang="ru-RU" sz="1600" b="1" dirty="0" smtClean="0">
                <a:solidFill>
                  <a:srgbClr val="002060"/>
                </a:solidFill>
              </a:rPr>
              <a:t>, персональными данными</a:t>
            </a:r>
          </a:p>
        </p:txBody>
      </p:sp>
    </p:spTree>
    <p:extLst>
      <p:ext uri="{BB962C8B-B14F-4D97-AF65-F5344CB8AC3E}">
        <p14:creationId xmlns:p14="http://schemas.microsoft.com/office/powerpoint/2010/main" xmlns="" val="20251074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16632"/>
            <a:ext cx="8424936" cy="4206240"/>
          </a:xfrm>
        </p:spPr>
        <p:txBody>
          <a:bodyPr/>
          <a:lstStyle/>
          <a:p>
            <a:pPr marL="4572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 Технология интервьюирования. Детское интервью</a:t>
            </a:r>
            <a:endParaRPr lang="ru-RU" b="1" dirty="0" smtClean="0">
              <a:solidFill>
                <a:srgbClr val="C00000"/>
              </a:solidFill>
            </a:endParaRPr>
          </a:p>
          <a:p>
            <a:pPr marL="45720" indent="0" algn="ctr">
              <a:buNone/>
            </a:pPr>
            <a:r>
              <a:rPr lang="ru-RU" sz="1600" b="1" dirty="0" smtClean="0">
                <a:solidFill>
                  <a:schemeClr val="tx2"/>
                </a:solidFill>
              </a:rPr>
              <a:t>Ребята спросили у сотрудников детского сада, что такое информационная безопасность? Как защитить свои персональные данные?</a:t>
            </a:r>
            <a:endParaRPr lang="ru-RU" sz="1600" b="1" dirty="0">
              <a:solidFill>
                <a:schemeClr val="tx2"/>
              </a:solidFill>
            </a:endParaRPr>
          </a:p>
          <a:p>
            <a:pPr marL="45720" indent="0" algn="r"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И вот </a:t>
            </a:r>
            <a:r>
              <a:rPr lang="ru-RU" sz="1400" b="1" dirty="0" smtClean="0">
                <a:solidFill>
                  <a:srgbClr val="0070C0"/>
                </a:solidFill>
              </a:rPr>
              <a:t>какие ответы получили юные корреспонденты:</a:t>
            </a:r>
            <a:endParaRPr lang="ru-RU" sz="1400" b="1" dirty="0" smtClean="0">
              <a:solidFill>
                <a:srgbClr val="0070C0"/>
              </a:solidFill>
            </a:endParaRPr>
          </a:p>
          <a:p>
            <a:pPr marL="45720" indent="0" algn="r">
              <a:buFont typeface="Wingdings" pitchFamily="2" charset="2"/>
              <a:buChar char="v"/>
            </a:pPr>
            <a:r>
              <a:rPr lang="ru-RU" sz="1400" b="1" dirty="0" smtClean="0">
                <a:solidFill>
                  <a:srgbClr val="002060"/>
                </a:solidFill>
              </a:rPr>
              <a:t>Информационная </a:t>
            </a:r>
            <a:r>
              <a:rPr lang="ru-RU" sz="1400" b="1" dirty="0" smtClean="0">
                <a:solidFill>
                  <a:srgbClr val="002060"/>
                </a:solidFill>
              </a:rPr>
              <a:t>безопасность – это </a:t>
            </a:r>
          </a:p>
          <a:p>
            <a:pPr marL="45720" indent="0" algn="r"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использование </a:t>
            </a:r>
            <a:r>
              <a:rPr lang="ru-RU" sz="1400" b="1" dirty="0" err="1" smtClean="0">
                <a:solidFill>
                  <a:srgbClr val="002060"/>
                </a:solidFill>
              </a:rPr>
              <a:t>интернет-ресурсов</a:t>
            </a:r>
            <a:r>
              <a:rPr lang="ru-RU" sz="1400" b="1" dirty="0" smtClean="0">
                <a:solidFill>
                  <a:srgbClr val="002060"/>
                </a:solidFill>
              </a:rPr>
              <a:t> без ущерба для себя.</a:t>
            </a:r>
          </a:p>
          <a:p>
            <a:pPr marL="45720" indent="0" algn="r">
              <a:buFont typeface="Wingdings" pitchFamily="2" charset="2"/>
              <a:buChar char="v"/>
            </a:pPr>
            <a:r>
              <a:rPr lang="ru-RU" sz="1400" b="1" dirty="0" smtClean="0">
                <a:solidFill>
                  <a:srgbClr val="002060"/>
                </a:solidFill>
              </a:rPr>
              <a:t> Важно не переходить по подозрительным ссылкам, </a:t>
            </a:r>
          </a:p>
          <a:p>
            <a:pPr marL="45720" indent="0" algn="r">
              <a:buFont typeface="Wingdings" pitchFamily="2" charset="2"/>
              <a:buChar char="v"/>
            </a:pPr>
            <a:r>
              <a:rPr lang="ru-RU" sz="1400" b="1" dirty="0" smtClean="0">
                <a:solidFill>
                  <a:srgbClr val="002060"/>
                </a:solidFill>
              </a:rPr>
              <a:t>Не отвечать на сообщения незнакомцев, </a:t>
            </a:r>
          </a:p>
          <a:p>
            <a:pPr marL="45720" indent="0" algn="r"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не сообщать им свои данные.</a:t>
            </a:r>
          </a:p>
          <a:p>
            <a:pPr algn="r">
              <a:buFont typeface="Wingdings" pitchFamily="2" charset="2"/>
              <a:buChar char="v"/>
            </a:pPr>
            <a:r>
              <a:rPr lang="ru-RU" sz="1400" b="1" dirty="0" smtClean="0">
                <a:solidFill>
                  <a:srgbClr val="002060"/>
                </a:solidFill>
              </a:rPr>
              <a:t>Чтобы сохранить личные данные </a:t>
            </a:r>
            <a:r>
              <a:rPr lang="ru-RU" sz="1400" b="1" dirty="0" smtClean="0">
                <a:solidFill>
                  <a:srgbClr val="002060"/>
                </a:solidFill>
              </a:rPr>
              <a:t>–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pPr marL="45720" indent="0" algn="r">
              <a:buNone/>
            </a:pPr>
            <a:r>
              <a:rPr lang="ru-RU" sz="1400" b="1" dirty="0">
                <a:solidFill>
                  <a:srgbClr val="002060"/>
                </a:solidFill>
              </a:rPr>
              <a:t>н</a:t>
            </a:r>
            <a:r>
              <a:rPr lang="ru-RU" sz="1400" b="1" dirty="0" smtClean="0">
                <a:solidFill>
                  <a:srgbClr val="002060"/>
                </a:solidFill>
              </a:rPr>
              <a:t>ужно придумать очень сложный пароль, </a:t>
            </a:r>
          </a:p>
          <a:p>
            <a:pPr marL="45720" indent="0" algn="r"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состоящий из английских и русских букв, </a:t>
            </a:r>
          </a:p>
          <a:p>
            <a:pPr marL="45720" indent="0" algn="r"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символов и различных знаков. </a:t>
            </a:r>
          </a:p>
          <a:p>
            <a:pPr marL="45720" indent="0" algn="r">
              <a:buNone/>
            </a:pPr>
            <a:endParaRPr lang="ru-RU" sz="12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user116\Desktop\Знатоки безопасности\Захар и Ол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1268760"/>
            <a:ext cx="3096344" cy="2322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933056"/>
            <a:ext cx="3096344" cy="2322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0" y="4005064"/>
            <a:ext cx="3168351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6669498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16632"/>
            <a:ext cx="8208912" cy="4017600"/>
          </a:xfrm>
        </p:spPr>
        <p:txBody>
          <a:bodyPr/>
          <a:lstStyle/>
          <a:p>
            <a:pPr marL="45720" indent="0" algn="ctr">
              <a:buNone/>
            </a:pPr>
            <a:r>
              <a:rPr lang="ru-RU" b="1" u="sng" dirty="0" smtClean="0">
                <a:solidFill>
                  <a:srgbClr val="C00000"/>
                </a:solidFill>
              </a:rPr>
              <a:t>2.ПРАКТИЧЕСКАЯ ЧАСТЬ </a:t>
            </a:r>
          </a:p>
          <a:p>
            <a:pPr marL="4572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Создание игры «</a:t>
            </a:r>
            <a:r>
              <a:rPr lang="ru-RU" b="1" dirty="0" err="1" smtClean="0">
                <a:solidFill>
                  <a:srgbClr val="C00000"/>
                </a:solidFill>
              </a:rPr>
              <a:t>Ходилка-бродилка</a:t>
            </a:r>
            <a:r>
              <a:rPr lang="ru-RU" b="1" dirty="0" smtClean="0">
                <a:solidFill>
                  <a:srgbClr val="C00000"/>
                </a:solidFill>
              </a:rPr>
              <a:t>» </a:t>
            </a:r>
            <a:endParaRPr lang="ru-RU" b="1" dirty="0" smtClean="0">
              <a:solidFill>
                <a:srgbClr val="C00000"/>
              </a:solidFill>
            </a:endParaRPr>
          </a:p>
          <a:p>
            <a:pPr marL="4572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«</a:t>
            </a:r>
            <a:r>
              <a:rPr lang="ru-RU" b="1" dirty="0" smtClean="0">
                <a:solidFill>
                  <a:srgbClr val="C00000"/>
                </a:solidFill>
              </a:rPr>
              <a:t>Безопасный интернет».</a:t>
            </a:r>
            <a:endParaRPr lang="ru-RU" b="1" dirty="0" smtClean="0">
              <a:solidFill>
                <a:srgbClr val="C00000"/>
              </a:solidFill>
            </a:endParaRPr>
          </a:p>
          <a:p>
            <a:pPr marL="45720" indent="0" algn="ctr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Игра включает в себя прохождение пути с помощью кубика и   фишек. По правилам игры участники могут пропустить ход и оказаться на локации (дом, цветок, доска объявлений, птица) и повторить правило безопасного поведения в интернете, а также дополнительные ходы и ход возврата по стрелке. 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marL="45720" indent="0" algn="ctr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Ребята </a:t>
            </a:r>
            <a:r>
              <a:rPr lang="ru-RU" sz="1600" b="1" dirty="0" smtClean="0">
                <a:solidFill>
                  <a:srgbClr val="002060"/>
                </a:solidFill>
              </a:rPr>
              <a:t>с удовольствием играют в эту игру и с лёгкостью запоминают правила поведения в интернете.</a:t>
            </a:r>
          </a:p>
          <a:p>
            <a:pPr marL="45720" indent="0">
              <a:buNone/>
            </a:pP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605" r="11864" b="9039"/>
          <a:stretch>
            <a:fillRect/>
          </a:stretch>
        </p:blipFill>
        <p:spPr>
          <a:xfrm>
            <a:off x="467544" y="3356992"/>
            <a:ext cx="4160462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82" t="4816" r="9632" b="4533"/>
          <a:stretch>
            <a:fillRect/>
          </a:stretch>
        </p:blipFill>
        <p:spPr>
          <a:xfrm>
            <a:off x="5076056" y="3356992"/>
            <a:ext cx="3456384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3" descr="C:\Users\user\Desktop\42877577511b0196dbdc663481a02f3b.jpg"/>
          <p:cNvPicPr>
            <a:picLocks noChangeAspect="1" noChangeArrowheads="1"/>
          </p:cNvPicPr>
          <p:nvPr/>
        </p:nvPicPr>
        <p:blipFill>
          <a:blip r:embed="rId5" cstate="print"/>
          <a:srcRect l="14143" r="14143"/>
          <a:stretch>
            <a:fillRect/>
          </a:stretch>
        </p:blipFill>
        <p:spPr bwMode="auto">
          <a:xfrm>
            <a:off x="323528" y="0"/>
            <a:ext cx="1368152" cy="14163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814567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332656"/>
            <a:ext cx="8280920" cy="3873584"/>
          </a:xfrm>
        </p:spPr>
        <p:txBody>
          <a:bodyPr/>
          <a:lstStyle/>
          <a:p>
            <a:pPr marL="4572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Экскурсия </a:t>
            </a:r>
            <a:r>
              <a:rPr lang="ru-RU" b="1" dirty="0" smtClean="0">
                <a:solidFill>
                  <a:srgbClr val="C00000"/>
                </a:solidFill>
              </a:rPr>
              <a:t>на рабочие места работников детского сада</a:t>
            </a:r>
            <a:endParaRPr lang="ru-RU" b="1" dirty="0" smtClean="0">
              <a:solidFill>
                <a:srgbClr val="C00000"/>
              </a:solidFill>
            </a:endParaRPr>
          </a:p>
          <a:p>
            <a:pPr marL="45720" indent="0" algn="ctr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Очень было интересно узнать и посмотреть как выглядит компьютер и из чего он состоит. Ребята узнали такие слова как </a:t>
            </a:r>
            <a:r>
              <a:rPr lang="ru-RU" sz="1800" b="1" dirty="0" smtClean="0">
                <a:solidFill>
                  <a:srgbClr val="0070C0"/>
                </a:solidFill>
              </a:rPr>
              <a:t>монитор, системный блок, клавиатура, проводная мышь</a:t>
            </a:r>
            <a:r>
              <a:rPr lang="ru-RU" sz="1800" b="1" dirty="0" smtClean="0">
                <a:solidFill>
                  <a:srgbClr val="002060"/>
                </a:solidFill>
              </a:rPr>
              <a:t>. Увидели как включается компьютер, какими </a:t>
            </a:r>
            <a:r>
              <a:rPr lang="ru-RU" sz="1800" b="1" dirty="0" smtClean="0">
                <a:solidFill>
                  <a:srgbClr val="002060"/>
                </a:solidFill>
              </a:rPr>
              <a:t>возможностями </a:t>
            </a:r>
            <a:r>
              <a:rPr lang="ru-RU" sz="1800" b="1" dirty="0" smtClean="0">
                <a:solidFill>
                  <a:srgbClr val="002060"/>
                </a:solidFill>
              </a:rPr>
              <a:t>он обладает. </a:t>
            </a:r>
            <a:r>
              <a:rPr lang="ru-RU" sz="1800" b="1" dirty="0" smtClean="0">
                <a:solidFill>
                  <a:srgbClr val="002060"/>
                </a:solidFill>
              </a:rPr>
              <a:t>Оказывается на компьютерах есть </a:t>
            </a:r>
            <a:r>
              <a:rPr lang="ru-RU" sz="1800" b="1" dirty="0" smtClean="0">
                <a:solidFill>
                  <a:srgbClr val="0070C0"/>
                </a:solidFill>
              </a:rPr>
              <a:t>пароли</a:t>
            </a:r>
            <a:r>
              <a:rPr lang="ru-RU" sz="1800" b="1" dirty="0" smtClean="0">
                <a:solidFill>
                  <a:srgbClr val="002060"/>
                </a:solidFill>
              </a:rPr>
              <a:t>, которые знают только работники, очень сложные и защищают данные компьютера от взлома.</a:t>
            </a:r>
          </a:p>
          <a:p>
            <a:pPr marL="45720" indent="0">
              <a:buNone/>
            </a:pP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780928"/>
            <a:ext cx="8000889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50349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1736</TotalTime>
  <Words>1112</Words>
  <Application>Microsoft Office PowerPoint</Application>
  <PresentationFormat>Экран (4:3)</PresentationFormat>
  <Paragraphs>103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Муниципальное бюджетное дошкольное образовательное учреждение – детский сад общеразвивающего вида с приоритетным осуществлением деятельности по художественно-эстетическому развитию воспитанников № 424    Городской конкурс  «Знатоки безопасности» «Информационная безопасность»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Рекомендуем посмотреть следующие мультфильмы: 1. Фиксики «Интернет» 2. Фиксики. Фикси-советы. Осторожней в интернете! 3.Аркадий Паровозов спешит на помощь. «Осторожно компьютер и интернет», «Интернет и гаджеты» 4.Смешарики. Азбука цифровой грамотности. Азбука интернета. 5. Безопасность с Царевной.</vt:lpstr>
      <vt:lpstr>Слайд 12</vt:lpstr>
      <vt:lpstr>Информационная безопасность в твоих руках!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– детский сад общеразвивающего вида с приоритетным осуществлением деятельности по художественно-эстетическому развитию воспитанников № 424    Городской конкурс «Знатоки безопасности»</dc:title>
  <dc:creator>user116</dc:creator>
  <cp:lastModifiedBy>ф</cp:lastModifiedBy>
  <cp:revision>47</cp:revision>
  <dcterms:created xsi:type="dcterms:W3CDTF">2024-04-15T10:45:25Z</dcterms:created>
  <dcterms:modified xsi:type="dcterms:W3CDTF">2024-04-19T10:30:24Z</dcterms:modified>
</cp:coreProperties>
</file>