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5" r:id="rId2"/>
    <p:sldId id="257" r:id="rId3"/>
    <p:sldId id="258" r:id="rId4"/>
    <p:sldId id="266" r:id="rId5"/>
    <p:sldId id="267" r:id="rId6"/>
    <p:sldId id="268" r:id="rId7"/>
    <p:sldId id="269" r:id="rId8"/>
    <p:sldId id="260" r:id="rId9"/>
    <p:sldId id="261" r:id="rId10"/>
    <p:sldId id="274" r:id="rId11"/>
    <p:sldId id="262" r:id="rId12"/>
    <p:sldId id="270" r:id="rId13"/>
    <p:sldId id="273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4" autoAdjust="0"/>
    <p:restoredTop sz="94660"/>
  </p:normalViewPr>
  <p:slideViewPr>
    <p:cSldViewPr>
      <p:cViewPr varScale="1">
        <p:scale>
          <a:sx n="82" d="100"/>
          <a:sy n="82" d="100"/>
        </p:scale>
        <p:origin x="-154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75D38-124C-4FAB-956B-0DE0C2C68F23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821F3-D8ED-4238-80CB-D687457010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2479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560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765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812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151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059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100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779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253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7804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092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169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816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ru-RU" sz="3200" b="1" i="1" dirty="0" smtClean="0">
                <a:solidFill>
                  <a:srgbClr val="002060"/>
                </a:solidFill>
              </a:rPr>
              <a:t>МБДОУ – детский сад 424</a:t>
            </a:r>
            <a:br>
              <a:rPr lang="ru-RU" sz="3200" b="1" i="1" dirty="0" smtClean="0">
                <a:solidFill>
                  <a:srgbClr val="002060"/>
                </a:solidFill>
              </a:rPr>
            </a:br>
            <a:r>
              <a:rPr lang="ru-RU" sz="3200" b="1" i="1" dirty="0" smtClean="0">
                <a:solidFill>
                  <a:srgbClr val="002060"/>
                </a:solidFill>
              </a:rPr>
              <a:t>МАДОУ – детский сад 131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358985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                </a:t>
            </a:r>
          </a:p>
          <a:p>
            <a:pPr marL="0" indent="0" algn="ctr">
              <a:buNone/>
            </a:pPr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5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Мастер-класс</a:t>
            </a:r>
            <a:endParaRPr lang="ru-RU" sz="57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5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«Учимся петь, играя»</a:t>
            </a:r>
          </a:p>
          <a:p>
            <a:pPr marL="0" indent="0"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                   </a:t>
            </a:r>
          </a:p>
          <a:p>
            <a:pPr marL="0" indent="0" algn="r">
              <a:buNone/>
            </a:pP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smtClean="0">
                <a:solidFill>
                  <a:srgbClr val="FF0000"/>
                </a:solidFill>
              </a:rPr>
              <a:t>                        </a:t>
            </a:r>
            <a:r>
              <a:rPr lang="ru-RU" sz="2800" b="1" i="1" dirty="0" smtClean="0">
                <a:solidFill>
                  <a:srgbClr val="002060"/>
                </a:solidFill>
              </a:rPr>
              <a:t>Музыкальные руководители:</a:t>
            </a:r>
          </a:p>
          <a:p>
            <a:pPr marL="0" indent="0" algn="r">
              <a:buNone/>
            </a:pPr>
            <a:r>
              <a:rPr lang="ru-RU" sz="2800" b="1" i="1" dirty="0" smtClean="0">
                <a:solidFill>
                  <a:srgbClr val="002060"/>
                </a:solidFill>
              </a:rPr>
              <a:t>                                       Сагдеева Лилия </a:t>
            </a:r>
            <a:r>
              <a:rPr lang="ru-RU" sz="2800" b="1" i="1" dirty="0" err="1" smtClean="0">
                <a:solidFill>
                  <a:srgbClr val="002060"/>
                </a:solidFill>
              </a:rPr>
              <a:t>Асгатовна</a:t>
            </a:r>
            <a:r>
              <a:rPr lang="ru-RU" sz="2800" b="1" i="1" dirty="0" smtClean="0">
                <a:solidFill>
                  <a:srgbClr val="002060"/>
                </a:solidFill>
              </a:rPr>
              <a:t>     </a:t>
            </a:r>
          </a:p>
          <a:p>
            <a:pPr marL="0" indent="0" algn="r">
              <a:buNone/>
            </a:pPr>
            <a:r>
              <a:rPr lang="ru-RU" sz="2800" b="1" i="1" dirty="0">
                <a:solidFill>
                  <a:srgbClr val="002060"/>
                </a:solidFill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</a:rPr>
              <a:t>                                      Ахмедова </a:t>
            </a:r>
            <a:r>
              <a:rPr lang="ru-RU" sz="2800" b="1" i="1" dirty="0" err="1" smtClean="0">
                <a:solidFill>
                  <a:srgbClr val="002060"/>
                </a:solidFill>
              </a:rPr>
              <a:t>Нигора</a:t>
            </a:r>
            <a:r>
              <a:rPr lang="ru-RU" sz="2800" b="1" i="1" dirty="0" smtClean="0">
                <a:solidFill>
                  <a:srgbClr val="002060"/>
                </a:solidFill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</a:rPr>
              <a:t>Алимбаевна</a:t>
            </a:r>
            <a:endParaRPr lang="ru-RU" sz="2800" b="1" i="1" dirty="0" smtClean="0">
              <a:solidFill>
                <a:srgbClr val="002060"/>
              </a:solidFill>
            </a:endParaRPr>
          </a:p>
          <a:p>
            <a:pPr marL="0" indent="0" algn="r">
              <a:buNone/>
            </a:pPr>
            <a:r>
              <a:rPr lang="ru-RU" sz="2800" b="1" i="1" dirty="0" smtClean="0">
                <a:solidFill>
                  <a:srgbClr val="002060"/>
                </a:solidFill>
              </a:rPr>
              <a:t>                                                                      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1556792"/>
            <a:ext cx="68407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Районное методическое объединение </a:t>
            </a:r>
            <a:endParaRPr lang="ru-RU" sz="20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музыкальных </a:t>
            </a:r>
            <a:r>
              <a:rPr lang="ru-RU" sz="2000" b="1" dirty="0" smtClean="0">
                <a:solidFill>
                  <a:srgbClr val="0070C0"/>
                </a:solidFill>
              </a:rPr>
              <a:t>руководителей</a:t>
            </a:r>
            <a:endParaRPr lang="ru-RU" sz="20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6ac7d4a0-aeae-49fb-8dae-02105065486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077071"/>
            <a:ext cx="1584002" cy="1485387"/>
          </a:xfrm>
          <a:prstGeom prst="rect">
            <a:avLst/>
          </a:prstGeom>
          <a:noFill/>
          <a:ln w="9525" algn="in">
            <a:solidFill>
              <a:srgbClr val="009900"/>
            </a:solidFill>
            <a:miter lim="800000"/>
            <a:headEnd/>
            <a:tailEnd/>
          </a:ln>
          <a:effectLst/>
        </p:spPr>
      </p:pic>
      <p:pic>
        <p:nvPicPr>
          <p:cNvPr id="1027" name="Picture 3" descr="97d2ad2a875accc904f67d9a6386d6f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220" y="4149080"/>
            <a:ext cx="1440160" cy="1440160"/>
          </a:xfrm>
          <a:prstGeom prst="rect">
            <a:avLst/>
          </a:prstGeom>
          <a:noFill/>
          <a:ln w="9525" algn="in">
            <a:solidFill>
              <a:srgbClr val="6699FF"/>
            </a:solidFill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539552" y="5949280"/>
            <a:ext cx="48610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002060"/>
                </a:solidFill>
              </a:rPr>
              <a:t>5 декабря </a:t>
            </a:r>
            <a:r>
              <a:rPr lang="ru-RU" sz="2000" b="1" i="1" dirty="0" smtClean="0">
                <a:solidFill>
                  <a:srgbClr val="002060"/>
                </a:solidFill>
              </a:rPr>
              <a:t>2025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539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387424"/>
            <a:ext cx="7848872" cy="28803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979712" y="332656"/>
            <a:ext cx="6707088" cy="57935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Вёз корабль карамель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Наскочил корабль на мель.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А матросы две недели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Карамель на мели ели.</a:t>
            </a:r>
          </a:p>
          <a:p>
            <a:pPr marL="0" indent="0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Четыре </a:t>
            </a:r>
            <a:r>
              <a:rPr lang="ru-RU" sz="2800" b="1" dirty="0" smtClean="0">
                <a:solidFill>
                  <a:srgbClr val="002060"/>
                </a:solidFill>
              </a:rPr>
              <a:t>чёрненьких </a:t>
            </a:r>
            <a:r>
              <a:rPr lang="ru-RU" sz="2800" b="1" dirty="0" err="1" smtClean="0">
                <a:solidFill>
                  <a:srgbClr val="002060"/>
                </a:solidFill>
              </a:rPr>
              <a:t>чумазоньких</a:t>
            </a:r>
            <a:r>
              <a:rPr lang="ru-RU" sz="2800" b="1" dirty="0" smtClean="0">
                <a:solidFill>
                  <a:srgbClr val="002060"/>
                </a:solidFill>
              </a:rPr>
              <a:t> чертёнка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Чертили </a:t>
            </a:r>
            <a:r>
              <a:rPr lang="ru-RU" sz="2800" b="1" dirty="0" smtClean="0">
                <a:solidFill>
                  <a:srgbClr val="002060"/>
                </a:solidFill>
              </a:rPr>
              <a:t>чёрными чернилами чертёж.</a:t>
            </a:r>
          </a:p>
          <a:p>
            <a:pPr marL="0" indent="0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Кукушка кукушонку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Купила капюшон.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Надел кукушонок капюшон,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Как в капюшоне он смешон.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659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332656"/>
            <a:ext cx="7776864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Паровоз, паровоз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Новенький блестящий.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Он вагоны повёз,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Будто настоящий.</a:t>
            </a:r>
            <a:endParaRPr lang="ru-RU" sz="2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        Шли </a:t>
            </a:r>
            <a:r>
              <a:rPr lang="ru-RU" sz="2800" b="1" dirty="0">
                <a:solidFill>
                  <a:srgbClr val="002060"/>
                </a:solidFill>
              </a:rPr>
              <a:t>сорок, шли </a:t>
            </a:r>
            <a:r>
              <a:rPr lang="ru-RU" sz="2800" b="1" dirty="0" smtClean="0">
                <a:solidFill>
                  <a:srgbClr val="002060"/>
                </a:solidFill>
              </a:rPr>
              <a:t>сорок, шли </a:t>
            </a:r>
            <a:r>
              <a:rPr lang="ru-RU" sz="2800" b="1" dirty="0">
                <a:solidFill>
                  <a:srgbClr val="002060"/>
                </a:solidFill>
              </a:rPr>
              <a:t>сорок мышей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        Несли </a:t>
            </a:r>
            <a:r>
              <a:rPr lang="ru-RU" sz="2800" b="1" dirty="0">
                <a:solidFill>
                  <a:srgbClr val="002060"/>
                </a:solidFill>
              </a:rPr>
              <a:t>сорок, несли </a:t>
            </a:r>
            <a:r>
              <a:rPr lang="ru-RU" sz="2800" b="1" dirty="0" smtClean="0">
                <a:solidFill>
                  <a:srgbClr val="002060"/>
                </a:solidFill>
              </a:rPr>
              <a:t>сорок, несли </a:t>
            </a:r>
            <a:r>
              <a:rPr lang="ru-RU" sz="2800" b="1" dirty="0">
                <a:solidFill>
                  <a:srgbClr val="002060"/>
                </a:solidFill>
              </a:rPr>
              <a:t>сорок грошей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        Две мыши поплоше несли по два гроша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        Две мыши, те что поплоше,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        Несли по два гроша</a:t>
            </a:r>
            <a:endParaRPr lang="ru-RU" sz="2800" b="1" dirty="0">
              <a:solidFill>
                <a:srgbClr val="002060"/>
              </a:solidFill>
            </a:endParaRPr>
          </a:p>
          <a:p>
            <a:endParaRPr lang="ru-RU" sz="2800" dirty="0"/>
          </a:p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96164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548680"/>
            <a:ext cx="7992888" cy="55774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                         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Упражнение «Поём молча»</a:t>
            </a:r>
          </a:p>
          <a:p>
            <a:pPr marL="0" indent="0">
              <a:buNone/>
            </a:pPr>
            <a:endParaRPr lang="ru-RU" sz="24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В </a:t>
            </a:r>
            <a:r>
              <a:rPr lang="ru-RU" sz="2400" b="1" dirty="0">
                <a:solidFill>
                  <a:srgbClr val="002060"/>
                </a:solidFill>
              </a:rPr>
              <a:t>траве сидел кузнечик                            </a:t>
            </a:r>
            <a:r>
              <a:rPr lang="ru-RU" sz="2400" b="1" i="1" dirty="0">
                <a:solidFill>
                  <a:srgbClr val="002060"/>
                </a:solidFill>
              </a:rPr>
              <a:t>вслух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В </a:t>
            </a:r>
            <a:r>
              <a:rPr lang="ru-RU" sz="2400" b="1" dirty="0">
                <a:solidFill>
                  <a:srgbClr val="002060"/>
                </a:solidFill>
              </a:rPr>
              <a:t>траве сидел кузнечик                            </a:t>
            </a:r>
            <a:r>
              <a:rPr lang="ru-RU" sz="2400" i="1" dirty="0">
                <a:solidFill>
                  <a:srgbClr val="002060"/>
                </a:solidFill>
              </a:rPr>
              <a:t>поем про себя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Совсем </a:t>
            </a:r>
            <a:r>
              <a:rPr lang="ru-RU" sz="2400" b="1" dirty="0">
                <a:solidFill>
                  <a:srgbClr val="002060"/>
                </a:solidFill>
              </a:rPr>
              <a:t>как </a:t>
            </a:r>
            <a:r>
              <a:rPr lang="ru-RU" sz="2400" b="1" dirty="0" err="1">
                <a:solidFill>
                  <a:srgbClr val="002060"/>
                </a:solidFill>
              </a:rPr>
              <a:t>огуречик</a:t>
            </a:r>
            <a:r>
              <a:rPr lang="ru-RU" sz="2400" b="1" dirty="0">
                <a:solidFill>
                  <a:srgbClr val="002060"/>
                </a:solidFill>
              </a:rPr>
              <a:t>                                 </a:t>
            </a:r>
            <a:r>
              <a:rPr lang="ru-RU" sz="2400" b="1" i="1" dirty="0">
                <a:solidFill>
                  <a:srgbClr val="002060"/>
                </a:solidFill>
              </a:rPr>
              <a:t>вслух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Зелененький </a:t>
            </a:r>
            <a:r>
              <a:rPr lang="ru-RU" sz="2400" b="1" dirty="0">
                <a:solidFill>
                  <a:srgbClr val="002060"/>
                </a:solidFill>
              </a:rPr>
              <a:t>он был                                 </a:t>
            </a:r>
            <a:r>
              <a:rPr lang="ru-RU" sz="2400" i="1" dirty="0">
                <a:solidFill>
                  <a:srgbClr val="002060"/>
                </a:solidFill>
              </a:rPr>
              <a:t>поем про себя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Представьте </a:t>
            </a:r>
            <a:r>
              <a:rPr lang="ru-RU" sz="2400" b="1" dirty="0">
                <a:solidFill>
                  <a:srgbClr val="002060"/>
                </a:solidFill>
              </a:rPr>
              <a:t>себе, представьте себе    </a:t>
            </a:r>
            <a:r>
              <a:rPr lang="ru-RU" sz="2400" b="1" i="1" dirty="0">
                <a:solidFill>
                  <a:srgbClr val="002060"/>
                </a:solidFill>
              </a:rPr>
              <a:t>вслух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Совсем </a:t>
            </a:r>
            <a:r>
              <a:rPr lang="ru-RU" sz="2400" b="1" dirty="0">
                <a:solidFill>
                  <a:srgbClr val="002060"/>
                </a:solidFill>
              </a:rPr>
              <a:t>как </a:t>
            </a:r>
            <a:r>
              <a:rPr lang="ru-RU" sz="2400" b="1" dirty="0" err="1">
                <a:solidFill>
                  <a:srgbClr val="002060"/>
                </a:solidFill>
              </a:rPr>
              <a:t>огуречик</a:t>
            </a:r>
            <a:r>
              <a:rPr lang="ru-RU" sz="2400" b="1" dirty="0">
                <a:solidFill>
                  <a:srgbClr val="002060"/>
                </a:solidFill>
              </a:rPr>
              <a:t>                                 </a:t>
            </a:r>
            <a:r>
              <a:rPr lang="ru-RU" sz="2400" i="1" dirty="0">
                <a:solidFill>
                  <a:srgbClr val="002060"/>
                </a:solidFill>
              </a:rPr>
              <a:t>поем про себя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Представьте </a:t>
            </a:r>
            <a:r>
              <a:rPr lang="ru-RU" sz="2400" b="1" dirty="0">
                <a:solidFill>
                  <a:srgbClr val="002060"/>
                </a:solidFill>
              </a:rPr>
              <a:t>себе, представьте себе    </a:t>
            </a:r>
            <a:r>
              <a:rPr lang="ru-RU" sz="2400" b="1" i="1" dirty="0">
                <a:solidFill>
                  <a:srgbClr val="002060"/>
                </a:solidFill>
              </a:rPr>
              <a:t>вслух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Зелененький </a:t>
            </a:r>
            <a:r>
              <a:rPr lang="ru-RU" sz="2400" b="1" dirty="0">
                <a:solidFill>
                  <a:srgbClr val="002060"/>
                </a:solidFill>
              </a:rPr>
              <a:t>он был                                 </a:t>
            </a:r>
            <a:r>
              <a:rPr lang="ru-RU" sz="2400" i="1" dirty="0">
                <a:solidFill>
                  <a:srgbClr val="002060"/>
                </a:solidFill>
              </a:rPr>
              <a:t>поем про себя</a:t>
            </a:r>
          </a:p>
          <a:p>
            <a:pPr marL="0" indent="0">
              <a:buNone/>
            </a:pPr>
            <a:endParaRPr lang="ru-RU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800" b="1" i="1" dirty="0" smtClean="0">
                <a:solidFill>
                  <a:srgbClr val="FF0000"/>
                </a:solidFill>
              </a:rPr>
              <a:t>        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823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Музыкальное настроение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C:\Users\user424\Downloads\197(2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0433" y="2152872"/>
            <a:ext cx="7361967" cy="2681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7713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157592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             </a:t>
            </a:r>
            <a:r>
              <a:rPr lang="ru-RU" sz="4800" b="1" i="1" dirty="0" smtClean="0">
                <a:solidFill>
                  <a:srgbClr val="C00000"/>
                </a:solidFill>
              </a:rPr>
              <a:t>ДЖАЗОВЫЙ КАНОН</a:t>
            </a:r>
            <a:endParaRPr lang="ru-RU" sz="4800" b="1" i="1" dirty="0">
              <a:solidFill>
                <a:srgbClr val="C00000"/>
              </a:solidFill>
            </a:endParaRPr>
          </a:p>
        </p:txBody>
      </p:sp>
      <p:pic>
        <p:nvPicPr>
          <p:cNvPr id="4" name="Picture 2" descr="C:\Users\user424\Desktop\36499599a661109c1faef54bfe1f5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924944"/>
            <a:ext cx="2857277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3052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19256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44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4400" dirty="0">
                <a:solidFill>
                  <a:srgbClr val="002060"/>
                </a:solidFill>
              </a:rPr>
              <a:t> </a:t>
            </a:r>
            <a:r>
              <a:rPr lang="ru-RU" sz="4400" dirty="0" smtClean="0">
                <a:solidFill>
                  <a:srgbClr val="002060"/>
                </a:solidFill>
              </a:rPr>
              <a:t>                     </a:t>
            </a:r>
          </a:p>
          <a:p>
            <a:pPr marL="0" indent="0">
              <a:buNone/>
            </a:pPr>
            <a:r>
              <a:rPr lang="ru-RU" sz="4400" b="1" i="1" dirty="0">
                <a:solidFill>
                  <a:srgbClr val="002060"/>
                </a:solidFill>
              </a:rPr>
              <a:t> </a:t>
            </a:r>
            <a:r>
              <a:rPr lang="ru-RU" sz="4400" b="1" i="1" dirty="0" smtClean="0">
                <a:solidFill>
                  <a:srgbClr val="002060"/>
                </a:solidFill>
              </a:rPr>
              <a:t>                      </a:t>
            </a:r>
            <a:r>
              <a:rPr lang="ru-RU" sz="4400" b="1" i="1" dirty="0" smtClean="0">
                <a:solidFill>
                  <a:srgbClr val="C00000"/>
                </a:solidFill>
              </a:rPr>
              <a:t>СПАСИБО, </a:t>
            </a: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rgbClr val="C00000"/>
                </a:solidFill>
              </a:rPr>
              <a:t>что были сегодня с нами! </a:t>
            </a:r>
            <a:endParaRPr lang="ru-RU" sz="4400" b="1" i="1" dirty="0" smtClean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user424\Desktop\36499599a661109c1faef54bfe1f5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836712"/>
            <a:ext cx="1860686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424\Desktop\08bd0e6b-c480-5a17-93f8-03190e98972e.jpg"/>
          <p:cNvPicPr>
            <a:picLocks noChangeAspect="1" noChangeArrowheads="1"/>
          </p:cNvPicPr>
          <p:nvPr/>
        </p:nvPicPr>
        <p:blipFill>
          <a:blip r:embed="rId4" cstate="print">
            <a:lum brigh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421" r="19737"/>
          <a:stretch>
            <a:fillRect/>
          </a:stretch>
        </p:blipFill>
        <p:spPr bwMode="auto">
          <a:xfrm>
            <a:off x="971600" y="3717032"/>
            <a:ext cx="338437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5888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Правила пения: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340768"/>
            <a:ext cx="72831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1. Сидеть </a:t>
            </a:r>
            <a:r>
              <a:rPr lang="ru-RU" b="1" dirty="0" smtClean="0">
                <a:solidFill>
                  <a:srgbClr val="002060"/>
                </a:solidFill>
              </a:rPr>
              <a:t>или стоять ровно.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</a:t>
            </a:r>
            <a:r>
              <a:rPr lang="ru-RU" b="1" dirty="0">
                <a:solidFill>
                  <a:srgbClr val="002060"/>
                </a:solidFill>
              </a:rPr>
              <a:t>Н</a:t>
            </a:r>
            <a:r>
              <a:rPr lang="ru-RU" b="1" dirty="0" smtClean="0">
                <a:solidFill>
                  <a:srgbClr val="002060"/>
                </a:solidFill>
              </a:rPr>
              <a:t>е сутулиться.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3. Корпус и шею не </a:t>
            </a:r>
            <a:r>
              <a:rPr lang="ru-RU" b="1" dirty="0" smtClean="0">
                <a:solidFill>
                  <a:srgbClr val="002060"/>
                </a:solidFill>
              </a:rPr>
              <a:t>напрягать.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4. </a:t>
            </a:r>
            <a:r>
              <a:rPr lang="ru-RU" b="1" dirty="0" smtClean="0">
                <a:solidFill>
                  <a:srgbClr val="002060"/>
                </a:solidFill>
              </a:rPr>
              <a:t>Голову </a:t>
            </a:r>
            <a:r>
              <a:rPr lang="ru-RU" b="1" dirty="0" smtClean="0">
                <a:solidFill>
                  <a:srgbClr val="002060"/>
                </a:solidFill>
              </a:rPr>
              <a:t>держать прямо, не запрокидывая </a:t>
            </a:r>
            <a:r>
              <a:rPr lang="ru-RU" b="1" dirty="0" smtClean="0">
                <a:solidFill>
                  <a:srgbClr val="002060"/>
                </a:solidFill>
              </a:rPr>
              <a:t>её </a:t>
            </a:r>
            <a:r>
              <a:rPr lang="ru-RU" b="1" dirty="0" smtClean="0">
                <a:solidFill>
                  <a:srgbClr val="002060"/>
                </a:solidFill>
              </a:rPr>
              <a:t>и не опуская, но без </a:t>
            </a:r>
            <a:r>
              <a:rPr lang="ru-RU" b="1" dirty="0" smtClean="0">
                <a:solidFill>
                  <a:srgbClr val="002060"/>
                </a:solidFill>
              </a:rPr>
              <a:t>напряжения.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5. </a:t>
            </a:r>
            <a:r>
              <a:rPr lang="ru-RU" b="1" dirty="0" smtClean="0">
                <a:solidFill>
                  <a:srgbClr val="002060"/>
                </a:solidFill>
              </a:rPr>
              <a:t>Дыхание </a:t>
            </a:r>
            <a:r>
              <a:rPr lang="ru-RU" b="1" dirty="0" smtClean="0">
                <a:solidFill>
                  <a:srgbClr val="002060"/>
                </a:solidFill>
              </a:rPr>
              <a:t>брать свободно </a:t>
            </a:r>
            <a:r>
              <a:rPr lang="ru-RU" b="1" i="1" dirty="0" smtClean="0">
                <a:solidFill>
                  <a:srgbClr val="002060"/>
                </a:solidFill>
              </a:rPr>
              <a:t>(не брать в середине слова</a:t>
            </a:r>
            <a:r>
              <a:rPr lang="ru-RU" b="1" i="1" dirty="0" smtClean="0">
                <a:solidFill>
                  <a:srgbClr val="002060"/>
                </a:solidFill>
              </a:rPr>
              <a:t>).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504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Дыхательные упражнения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               «Искусство пения – </a:t>
            </a:r>
          </a:p>
          <a:p>
            <a:pPr marL="0" indent="0"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          это искусство дыхания»</a:t>
            </a:r>
          </a:p>
          <a:p>
            <a:endParaRPr lang="ru-RU" sz="4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                                          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                                         </a:t>
            </a:r>
            <a:r>
              <a:rPr lang="ru-RU" sz="2400" b="1" i="1" dirty="0" smtClean="0">
                <a:solidFill>
                  <a:srgbClr val="002060"/>
                </a:solidFill>
              </a:rPr>
              <a:t>Итальянский профессор пения</a:t>
            </a:r>
          </a:p>
          <a:p>
            <a:pPr marL="0" indent="0">
              <a:buNone/>
            </a:pPr>
            <a:r>
              <a:rPr lang="ru-RU" sz="2400" b="1" i="1" dirty="0" smtClean="0">
                <a:solidFill>
                  <a:srgbClr val="002060"/>
                </a:solidFill>
              </a:rPr>
              <a:t>                                                      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Франческ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Ламперти</a:t>
            </a:r>
            <a:endParaRPr lang="ru-RU" sz="24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427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           Дыхательные упражнения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7488832" cy="4739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Упражнение «</a:t>
            </a:r>
            <a:r>
              <a:rPr lang="ru-RU" b="1" i="1" dirty="0" err="1" smtClean="0">
                <a:solidFill>
                  <a:srgbClr val="002060"/>
                </a:solidFill>
              </a:rPr>
              <a:t>Бегемотики</a:t>
            </a:r>
            <a:r>
              <a:rPr lang="ru-RU" b="1" i="1" dirty="0" smtClean="0">
                <a:solidFill>
                  <a:srgbClr val="002060"/>
                </a:solidFill>
              </a:rPr>
              <a:t>»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Упражнение «Самовар»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Упражнение «Чайник»</a:t>
            </a:r>
          </a:p>
          <a:p>
            <a:pPr marL="0" indent="0">
              <a:buNone/>
            </a:pP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5123" name="Picture 3" descr="C:\Users\user424\Desktop\111e6668cf1cd70e2b03bdfefe3e4ff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052736"/>
            <a:ext cx="3230113" cy="323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user424\Desktop\356987.750x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573016"/>
            <a:ext cx="2599387" cy="2651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user424\Desktop\29165-dettext_com-samovar-risunok-dlia-dete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005064"/>
            <a:ext cx="2219525" cy="243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7427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>
                <a:solidFill>
                  <a:srgbClr val="002060"/>
                </a:solidFill>
              </a:rPr>
              <a:t>                          </a:t>
            </a:r>
            <a:r>
              <a:rPr lang="ru-RU" b="1" i="1" dirty="0" smtClean="0">
                <a:solidFill>
                  <a:srgbClr val="002060"/>
                </a:solidFill>
              </a:rPr>
              <a:t>Упражнение «Жук</a:t>
            </a:r>
            <a:r>
              <a:rPr lang="ru-RU" b="1" i="1" dirty="0" smtClean="0">
                <a:solidFill>
                  <a:srgbClr val="002060"/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(использование </a:t>
            </a:r>
            <a:r>
              <a:rPr lang="ru-RU" b="1" i="1" dirty="0" err="1" smtClean="0">
                <a:solidFill>
                  <a:srgbClr val="002060"/>
                </a:solidFill>
              </a:rPr>
              <a:t>Гонзиков</a:t>
            </a:r>
            <a:r>
              <a:rPr lang="ru-RU" b="1" i="1" dirty="0" smtClean="0">
                <a:solidFill>
                  <a:srgbClr val="002060"/>
                </a:solidFill>
              </a:rPr>
              <a:t>)</a:t>
            </a:r>
            <a:endParaRPr lang="ru-RU" b="1" i="1" dirty="0">
              <a:solidFill>
                <a:srgbClr val="002060"/>
              </a:solidFill>
            </a:endParaRPr>
          </a:p>
        </p:txBody>
      </p:sp>
      <p:pic>
        <p:nvPicPr>
          <p:cNvPr id="6146" name="Picture 2" descr="C:\Users\user424\Desktop\10296735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72816"/>
            <a:ext cx="7416824" cy="3259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623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Пальчиковые упражнения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340768"/>
            <a:ext cx="7139136" cy="525658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2800" b="1" dirty="0"/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Мелкая моторика</a:t>
            </a:r>
            <a:r>
              <a:rPr lang="ru-RU" sz="2800" dirty="0" smtClean="0">
                <a:solidFill>
                  <a:srgbClr val="002060"/>
                </a:solidFill>
              </a:rPr>
              <a:t> — гибкость кистей и пальцев, их подвижность, улучшение координации движений</a:t>
            </a:r>
            <a:r>
              <a:rPr lang="ru-RU" sz="2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ru-RU" sz="1500" dirty="0" smtClean="0">
              <a:solidFill>
                <a:srgbClr val="002060"/>
              </a:solidFill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</a:rPr>
              <a:t>Внимание</a:t>
            </a:r>
            <a:r>
              <a:rPr lang="ru-RU" sz="2800" dirty="0" smtClean="0">
                <a:solidFill>
                  <a:srgbClr val="002060"/>
                </a:solidFill>
              </a:rPr>
              <a:t> — тренировка устойчивости внимания, его объёма, умения концентрироваться</a:t>
            </a:r>
            <a:r>
              <a:rPr lang="ru-RU" sz="2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ru-RU" sz="1500" dirty="0" smtClean="0">
              <a:solidFill>
                <a:srgbClr val="002060"/>
              </a:solidFill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</a:rPr>
              <a:t>Речь</a:t>
            </a:r>
            <a:r>
              <a:rPr lang="ru-RU" sz="2800" dirty="0" smtClean="0">
                <a:solidFill>
                  <a:srgbClr val="002060"/>
                </a:solidFill>
              </a:rPr>
              <a:t> </a:t>
            </a:r>
            <a:r>
              <a:rPr lang="ru-RU" sz="2800" dirty="0" smtClean="0">
                <a:solidFill>
                  <a:srgbClr val="002060"/>
                </a:solidFill>
              </a:rPr>
              <a:t>— активизируются </a:t>
            </a:r>
            <a:r>
              <a:rPr lang="ru-RU" sz="2800" dirty="0" smtClean="0">
                <a:solidFill>
                  <a:srgbClr val="002060"/>
                </a:solidFill>
              </a:rPr>
              <a:t>речевые центры, увеличивается словарный запас</a:t>
            </a:r>
            <a:r>
              <a:rPr lang="ru-RU" sz="2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ru-RU" sz="1500" dirty="0" smtClean="0">
              <a:solidFill>
                <a:srgbClr val="002060"/>
              </a:solidFill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</a:rPr>
              <a:t>Память</a:t>
            </a:r>
            <a:r>
              <a:rPr lang="ru-RU" sz="2800" dirty="0" smtClean="0">
                <a:solidFill>
                  <a:srgbClr val="002060"/>
                </a:solidFill>
              </a:rPr>
              <a:t> — все движения в пальчиковых играх сопровождаются рассказами, считалками или стихами, ребёнок следит за словами и постепенно запоминает их, ассоциируя с движениями собственных пальцев</a:t>
            </a:r>
            <a:r>
              <a:rPr lang="ru-RU" sz="28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ru-RU" sz="1500" dirty="0" smtClean="0">
              <a:solidFill>
                <a:srgbClr val="002060"/>
              </a:solidFill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</a:rPr>
              <a:t>Воображение и творческие способности</a:t>
            </a:r>
            <a:r>
              <a:rPr lang="ru-RU" sz="2800" dirty="0" smtClean="0">
                <a:solidFill>
                  <a:srgbClr val="002060"/>
                </a:solidFill>
              </a:rPr>
              <a:t> — стихи и рассказы, сопровождающие игру с пальчиками, пробуждают творческий потенциал ребёнка.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67160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Артикуляция и дикция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340768"/>
            <a:ext cx="71494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Артикуляция – открытие рта.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Дикция – чёткость. Большая часть работы над ними происходит во время распевания.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Правильная артикуляция способствует улучшению дикции. 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Чёткая дикция – это уверенность, внятная речь, которая придаёт любому человеку уверенности в себе не только на выступлениях, но и во время дискуссий. 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923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476672"/>
            <a:ext cx="663508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smtClean="0"/>
              <a:t>                  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i="1" dirty="0" smtClean="0"/>
              <a:t>    </a:t>
            </a:r>
            <a:r>
              <a:rPr lang="ru-RU" b="1" dirty="0" err="1" smtClean="0">
                <a:solidFill>
                  <a:srgbClr val="002060"/>
                </a:solidFill>
              </a:rPr>
              <a:t>Чики-чики-чики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- «раз</a:t>
            </a:r>
            <a:r>
              <a:rPr lang="ru-RU" b="1" dirty="0" smtClean="0">
                <a:solidFill>
                  <a:srgbClr val="002060"/>
                </a:solidFill>
              </a:rPr>
              <a:t>»,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</a:t>
            </a:r>
            <a:r>
              <a:rPr lang="ru-RU" b="1" dirty="0" err="1" smtClean="0">
                <a:solidFill>
                  <a:srgbClr val="002060"/>
                </a:solidFill>
              </a:rPr>
              <a:t>Чики-чики-чики</a:t>
            </a:r>
            <a:r>
              <a:rPr lang="ru-RU" b="1" dirty="0" smtClean="0">
                <a:solidFill>
                  <a:srgbClr val="002060"/>
                </a:solidFill>
              </a:rPr>
              <a:t> «</a:t>
            </a:r>
            <a:r>
              <a:rPr lang="ru-RU" b="1" dirty="0">
                <a:solidFill>
                  <a:srgbClr val="002060"/>
                </a:solidFill>
              </a:rPr>
              <a:t>два»,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</a:t>
            </a:r>
            <a:r>
              <a:rPr lang="ru-RU" b="1" dirty="0" err="1" smtClean="0">
                <a:solidFill>
                  <a:srgbClr val="002060"/>
                </a:solidFill>
              </a:rPr>
              <a:t>Чики-чики-чики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- «три»,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Ты </a:t>
            </a:r>
            <a:r>
              <a:rPr lang="ru-RU" b="1" dirty="0">
                <a:solidFill>
                  <a:srgbClr val="002060"/>
                </a:solidFill>
              </a:rPr>
              <a:t>за мною повтори.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Эти </a:t>
            </a:r>
            <a:r>
              <a:rPr lang="ru-RU" b="1" dirty="0">
                <a:solidFill>
                  <a:srgbClr val="002060"/>
                </a:solidFill>
              </a:rPr>
              <a:t>лёгкие слова,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</a:t>
            </a:r>
            <a:r>
              <a:rPr lang="ru-RU" b="1" dirty="0" err="1" smtClean="0">
                <a:solidFill>
                  <a:srgbClr val="002060"/>
                </a:solidFill>
              </a:rPr>
              <a:t>Чики-чики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«три» и «два».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Улыбнись </a:t>
            </a:r>
            <a:r>
              <a:rPr lang="ru-RU" b="1" dirty="0">
                <a:solidFill>
                  <a:srgbClr val="002060"/>
                </a:solidFill>
              </a:rPr>
              <a:t>и повтори,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</a:t>
            </a:r>
            <a:r>
              <a:rPr lang="ru-RU" b="1" dirty="0" err="1" smtClean="0">
                <a:solidFill>
                  <a:srgbClr val="002060"/>
                </a:solidFill>
              </a:rPr>
              <a:t>Чики-чики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«раз», «два</a:t>
            </a:r>
            <a:r>
              <a:rPr lang="ru-RU" b="1" i="1" dirty="0">
                <a:solidFill>
                  <a:srgbClr val="002060"/>
                </a:solidFill>
              </a:rPr>
              <a:t>» «три». </a:t>
            </a:r>
            <a:endParaRPr lang="ru-RU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800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392022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476672"/>
            <a:ext cx="7128792" cy="5904656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 smtClean="0">
                <a:solidFill>
                  <a:srgbClr val="002060"/>
                </a:solidFill>
              </a:rPr>
              <a:t>Ди-ги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ди-ги</a:t>
            </a:r>
            <a:r>
              <a:rPr lang="ru-RU" b="1" dirty="0">
                <a:solidFill>
                  <a:srgbClr val="002060"/>
                </a:solidFill>
              </a:rPr>
              <a:t> дай, 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002060"/>
                </a:solidFill>
              </a:rPr>
              <a:t>Д</a:t>
            </a:r>
            <a:r>
              <a:rPr lang="ru-RU" b="1" dirty="0" err="1" smtClean="0">
                <a:solidFill>
                  <a:srgbClr val="002060"/>
                </a:solidFill>
              </a:rPr>
              <a:t>и-ги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,</a:t>
            </a:r>
            <a:r>
              <a:rPr lang="ru-RU" b="1" dirty="0" err="1">
                <a:solidFill>
                  <a:srgbClr val="002060"/>
                </a:solidFill>
              </a:rPr>
              <a:t>ди-ги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дай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002060"/>
                </a:solidFill>
              </a:rPr>
              <a:t>Ди-ги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>
                <a:solidFill>
                  <a:srgbClr val="002060"/>
                </a:solidFill>
              </a:rPr>
              <a:t>ди-ги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002060"/>
                </a:solidFill>
              </a:rPr>
              <a:t>Д</a:t>
            </a:r>
            <a:r>
              <a:rPr lang="ru-RU" b="1" dirty="0" err="1" smtClean="0">
                <a:solidFill>
                  <a:srgbClr val="002060"/>
                </a:solidFill>
              </a:rPr>
              <a:t>и-ги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</a:rPr>
              <a:t>ди-ги</a:t>
            </a:r>
            <a:endParaRPr lang="ru-R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err="1" smtClean="0">
                <a:solidFill>
                  <a:srgbClr val="002060"/>
                </a:solidFill>
              </a:rPr>
              <a:t>Ди-ги,ди-ги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дай.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                                 Дам-дам-дам</a:t>
            </a:r>
            <a:r>
              <a:rPr lang="ru-RU" b="1" dirty="0">
                <a:solidFill>
                  <a:srgbClr val="002060"/>
                </a:solidFill>
              </a:rPr>
              <a:t>,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                                 </a:t>
            </a:r>
            <a:r>
              <a:rPr lang="ru-RU" b="1" dirty="0" err="1" smtClean="0">
                <a:solidFill>
                  <a:srgbClr val="002060"/>
                </a:solidFill>
              </a:rPr>
              <a:t>Диба</a:t>
            </a:r>
            <a:r>
              <a:rPr lang="ru-RU" b="1" dirty="0" smtClean="0">
                <a:solidFill>
                  <a:srgbClr val="002060"/>
                </a:solidFill>
              </a:rPr>
              <a:t>-</a:t>
            </a:r>
            <a:r>
              <a:rPr lang="ru-RU" b="1" dirty="0" err="1" smtClean="0">
                <a:solidFill>
                  <a:srgbClr val="002060"/>
                </a:solidFill>
              </a:rPr>
              <a:t>диби</a:t>
            </a:r>
            <a:r>
              <a:rPr lang="ru-RU" b="1" dirty="0" smtClean="0">
                <a:solidFill>
                  <a:srgbClr val="002060"/>
                </a:solidFill>
              </a:rPr>
              <a:t>-дум,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                                 </a:t>
            </a:r>
            <a:r>
              <a:rPr lang="ru-RU" b="1" dirty="0" err="1" smtClean="0">
                <a:solidFill>
                  <a:srgbClr val="002060"/>
                </a:solidFill>
              </a:rPr>
              <a:t>Бидам-бидам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413979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448</Words>
  <Application>Microsoft Office PowerPoint</Application>
  <PresentationFormat>Экран (4:3)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МБДОУ – детский сад 424 МАДОУ – детский сад 131</vt:lpstr>
      <vt:lpstr>Правила пения:</vt:lpstr>
      <vt:lpstr>Дыхательные упражнения</vt:lpstr>
      <vt:lpstr>           Дыхательные упражнения</vt:lpstr>
      <vt:lpstr>Слайд 5</vt:lpstr>
      <vt:lpstr>Пальчиковые упражнения</vt:lpstr>
      <vt:lpstr>Артикуляция и дикция</vt:lpstr>
      <vt:lpstr>Слайд 8</vt:lpstr>
      <vt:lpstr>Слайд 9</vt:lpstr>
      <vt:lpstr> .</vt:lpstr>
      <vt:lpstr>Слайд 11</vt:lpstr>
      <vt:lpstr>Слайд 12</vt:lpstr>
      <vt:lpstr>Музыкальное настроение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«Учимся петь, играя»</dc:title>
  <dc:creator>user424</dc:creator>
  <cp:lastModifiedBy>ф</cp:lastModifiedBy>
  <cp:revision>36</cp:revision>
  <dcterms:created xsi:type="dcterms:W3CDTF">2025-10-03T08:18:17Z</dcterms:created>
  <dcterms:modified xsi:type="dcterms:W3CDTF">2025-11-28T10:44:53Z</dcterms:modified>
</cp:coreProperties>
</file>